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drawingml.diagramData+xml" PartName="/ppt/diagrams/data1.xml"/>
  <Override ContentType="application/vnd.openxmlformats-officedocument.drawingml.diagramLayout+xml" PartName="/ppt/diagrams/layout1.xml"/>
  <Override ContentType="application/vnd.openxmlformats-officedocument.drawingml.diagramStyle+xml" PartName="/ppt/diagrams/quickStyle1.xml"/>
  <Override ContentType="application/vnd.openxmlformats-officedocument.drawingml.diagramColors+xml" PartName="/ppt/diagrams/colors1.xml"/>
  <Override ContentType="application/vnd.ms-office.drawingml.diagramDrawing+xml" PartName="/ppt/diagrams/drawing1.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83" r:id="rId2"/>
    <p:sldId id="284" r:id="rId3"/>
    <p:sldId id="285" r:id="rId4"/>
    <p:sldId id="286" r:id="rId5"/>
    <p:sldId id="287" r:id="rId6"/>
    <p:sldId id="288" r:id="rId7"/>
    <p:sldId id="289" r:id="rId8"/>
    <p:sldId id="290" r:id="rId9"/>
    <p:sldId id="291" r:id="rId10"/>
    <p:sldId id="292" r:id="rId11"/>
    <p:sldId id="293" r:id="rId12"/>
    <p:sldId id="294" r:id="rId13"/>
    <p:sldId id="295" r:id="rId14"/>
    <p:sldId id="296" r:id="rId15"/>
    <p:sldId id="29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60" autoAdjust="0"/>
    <p:restoredTop sz="92066" autoAdjust="0"/>
  </p:normalViewPr>
  <p:slideViewPr>
    <p:cSldViewPr snapToGrid="0">
      <p:cViewPr varScale="1">
        <p:scale>
          <a:sx n="67" d="100"/>
          <a:sy n="67" d="100"/>
        </p:scale>
        <p:origin x="129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62D650-F936-4817-A32E-700136D0E26B}"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de-DE"/>
        </a:p>
      </dgm:t>
    </dgm:pt>
    <dgm:pt modelId="{3F7CF6DF-44FF-4398-BA0E-87D97EE4519C}">
      <dgm:prSet phldrT="[Text]" custT="1"/>
      <dgm:spPr/>
      <dgm:t>
        <a:bodyPr/>
        <a:lstStyle/>
        <a:p>
          <a:r>
            <a:rPr lang="de-DE" sz="3200"/>
            <a:t>SWOT</a:t>
          </a:r>
          <a:endParaRPr lang="de-DE" sz="800"/>
        </a:p>
      </dgm:t>
    </dgm:pt>
    <dgm:pt modelId="{24C3D58A-F701-419F-A5B1-8F27B85E8376}" type="parTrans" cxnId="{FA7B9C5B-92CE-4129-AB59-2B4BF75BA290}">
      <dgm:prSet/>
      <dgm:spPr/>
      <dgm:t>
        <a:bodyPr/>
        <a:lstStyle/>
        <a:p>
          <a:endParaRPr lang="de-DE"/>
        </a:p>
      </dgm:t>
    </dgm:pt>
    <dgm:pt modelId="{7B91EAFD-C2D8-4A17-B31B-139543A65C53}" type="sibTrans" cxnId="{FA7B9C5B-92CE-4129-AB59-2B4BF75BA290}">
      <dgm:prSet/>
      <dgm:spPr/>
      <dgm:t>
        <a:bodyPr/>
        <a:lstStyle/>
        <a:p>
          <a:endParaRPr lang="de-DE"/>
        </a:p>
      </dgm:t>
    </dgm:pt>
    <dgm:pt modelId="{63DFE99C-5E0C-4784-AEF1-DBB9DB953723}">
      <dgm:prSet custT="1"/>
      <dgm:spPr>
        <a:solidFill>
          <a:srgbClr val="92D050"/>
        </a:solidFill>
      </dgm:spPr>
      <dgm:t>
        <a:bodyPr anchor="t"/>
        <a:lstStyle/>
        <a:p>
          <a:pPr algn="l">
            <a:buNone/>
          </a:pPr>
          <a:r>
            <a:rPr lang="de-DE" sz="2800" b="1" dirty="0" err="1"/>
            <a:t>Strengths</a:t>
          </a:r>
          <a:endParaRPr lang="de-DE" sz="2800" b="1" dirty="0"/>
        </a:p>
        <a:p>
          <a:pPr algn="l">
            <a:buFont typeface="Arial" panose="020B0604020202020204" pitchFamily="34" charset="0"/>
            <a:buNone/>
          </a:pPr>
          <a:r>
            <a:rPr lang="de-DE" sz="2400" dirty="0"/>
            <a:t>- Internal</a:t>
          </a:r>
        </a:p>
        <a:p>
          <a:pPr algn="l">
            <a:buFont typeface="Arial" panose="020B0604020202020204" pitchFamily="34" charset="0"/>
            <a:buChar char="•"/>
          </a:pPr>
          <a:r>
            <a:rPr lang="en-GB" sz="2400" b="0" i="0" dirty="0"/>
            <a:t>- Characteristics of the business or project that give it an advantage over others</a:t>
          </a:r>
          <a:endParaRPr lang="de-DE" sz="2400" dirty="0"/>
        </a:p>
      </dgm:t>
    </dgm:pt>
    <dgm:pt modelId="{E11360C3-D88B-403D-9979-249B08BE4778}" type="parTrans" cxnId="{A37835C9-19F7-4BBB-9E4B-113B2DD434FD}">
      <dgm:prSet/>
      <dgm:spPr/>
      <dgm:t>
        <a:bodyPr/>
        <a:lstStyle/>
        <a:p>
          <a:endParaRPr lang="de-DE"/>
        </a:p>
      </dgm:t>
    </dgm:pt>
    <dgm:pt modelId="{AEE02667-2062-456C-9434-536B959CA5C0}" type="sibTrans" cxnId="{A37835C9-19F7-4BBB-9E4B-113B2DD434FD}">
      <dgm:prSet/>
      <dgm:spPr/>
      <dgm:t>
        <a:bodyPr/>
        <a:lstStyle/>
        <a:p>
          <a:endParaRPr lang="de-DE"/>
        </a:p>
      </dgm:t>
    </dgm:pt>
    <dgm:pt modelId="{E120F1D6-CAB0-4FB2-8DCC-5CEADFDFECC3}">
      <dgm:prSet custT="1"/>
      <dgm:spPr>
        <a:solidFill>
          <a:srgbClr val="00B050"/>
        </a:solidFill>
      </dgm:spPr>
      <dgm:t>
        <a:bodyPr anchor="t"/>
        <a:lstStyle/>
        <a:p>
          <a:pPr algn="r"/>
          <a:r>
            <a:rPr lang="de-DE" sz="2800" b="1" dirty="0" err="1"/>
            <a:t>Opportunities</a:t>
          </a:r>
          <a:endParaRPr lang="de-DE" sz="2800" b="1" dirty="0"/>
        </a:p>
        <a:p>
          <a:pPr algn="r"/>
          <a:r>
            <a:rPr lang="de-DE" sz="2800" b="0" dirty="0"/>
            <a:t>- </a:t>
          </a:r>
          <a:r>
            <a:rPr lang="de-DE" sz="2400" b="0" dirty="0" err="1"/>
            <a:t>External</a:t>
          </a:r>
          <a:endParaRPr lang="de-DE" sz="2400" b="0" dirty="0"/>
        </a:p>
        <a:p>
          <a:pPr algn="r"/>
          <a:r>
            <a:rPr lang="de-DE" sz="2400" b="0" dirty="0"/>
            <a:t>- </a:t>
          </a:r>
          <a:r>
            <a:rPr lang="en-GB" sz="2400" b="0" i="0" dirty="0"/>
            <a:t>elements in the environment that the business could exploit to its advantage</a:t>
          </a:r>
          <a:endParaRPr lang="de-DE" sz="2400" b="0" dirty="0"/>
        </a:p>
      </dgm:t>
    </dgm:pt>
    <dgm:pt modelId="{B40BE9A6-CAA5-499B-ACDD-E30AA548681D}" type="parTrans" cxnId="{88C9113A-E01D-4D1A-A38F-0D1D8C28D5B9}">
      <dgm:prSet/>
      <dgm:spPr/>
      <dgm:t>
        <a:bodyPr/>
        <a:lstStyle/>
        <a:p>
          <a:endParaRPr lang="de-DE"/>
        </a:p>
      </dgm:t>
    </dgm:pt>
    <dgm:pt modelId="{06B1ADA6-11BE-4780-AACC-6E9E064E6D4C}" type="sibTrans" cxnId="{88C9113A-E01D-4D1A-A38F-0D1D8C28D5B9}">
      <dgm:prSet/>
      <dgm:spPr/>
      <dgm:t>
        <a:bodyPr/>
        <a:lstStyle/>
        <a:p>
          <a:endParaRPr lang="de-DE"/>
        </a:p>
      </dgm:t>
    </dgm:pt>
    <dgm:pt modelId="{EB6C4ED2-74D0-426B-824F-681972BC0E2B}">
      <dgm:prSet custT="1"/>
      <dgm:spPr>
        <a:solidFill>
          <a:schemeClr val="accent6"/>
        </a:solidFill>
      </dgm:spPr>
      <dgm:t>
        <a:bodyPr anchor="b"/>
        <a:lstStyle/>
        <a:p>
          <a:pPr algn="l"/>
          <a:r>
            <a:rPr lang="de-DE" sz="2800" b="1" dirty="0" err="1"/>
            <a:t>Weaknesses</a:t>
          </a:r>
          <a:endParaRPr lang="de-DE" sz="2400" b="1" dirty="0"/>
        </a:p>
        <a:p>
          <a:pPr algn="l"/>
          <a:r>
            <a:rPr lang="de-DE" sz="2400" b="0" dirty="0"/>
            <a:t>- Internal</a:t>
          </a:r>
        </a:p>
        <a:p>
          <a:pPr algn="l"/>
          <a:r>
            <a:rPr lang="en-GB" sz="2400" b="0" i="0" dirty="0"/>
            <a:t>- Characteristics of the business that place the business or project at a disadvantage relative to others</a:t>
          </a:r>
          <a:endParaRPr lang="de-DE" sz="2400" b="0" dirty="0"/>
        </a:p>
      </dgm:t>
    </dgm:pt>
    <dgm:pt modelId="{B6D67E05-6070-423D-B410-86024FD643FA}" type="parTrans" cxnId="{17E111B3-AC5C-494B-B40D-39226CCF2AEA}">
      <dgm:prSet/>
      <dgm:spPr/>
      <dgm:t>
        <a:bodyPr/>
        <a:lstStyle/>
        <a:p>
          <a:endParaRPr lang="de-DE"/>
        </a:p>
      </dgm:t>
    </dgm:pt>
    <dgm:pt modelId="{6397C290-D995-4554-9E91-19AB46082961}" type="sibTrans" cxnId="{17E111B3-AC5C-494B-B40D-39226CCF2AEA}">
      <dgm:prSet/>
      <dgm:spPr/>
      <dgm:t>
        <a:bodyPr/>
        <a:lstStyle/>
        <a:p>
          <a:endParaRPr lang="de-DE"/>
        </a:p>
      </dgm:t>
    </dgm:pt>
    <dgm:pt modelId="{4D2A8171-961F-483F-878D-2DB0B4E63DAC}">
      <dgm:prSet custT="1"/>
      <dgm:spPr>
        <a:solidFill>
          <a:srgbClr val="FF0000"/>
        </a:solidFill>
      </dgm:spPr>
      <dgm:t>
        <a:bodyPr anchor="b"/>
        <a:lstStyle/>
        <a:p>
          <a:pPr algn="r"/>
          <a:r>
            <a:rPr lang="de-DE" sz="2800" b="1" dirty="0" err="1"/>
            <a:t>Threats</a:t>
          </a:r>
          <a:endParaRPr lang="de-DE" sz="2800" b="1" dirty="0"/>
        </a:p>
        <a:p>
          <a:pPr algn="r"/>
          <a:r>
            <a:rPr lang="de-DE" sz="2400" b="0" i="0" dirty="0"/>
            <a:t>-</a:t>
          </a:r>
          <a:r>
            <a:rPr lang="de-DE" sz="2400" b="0" i="0" dirty="0" err="1"/>
            <a:t>External</a:t>
          </a:r>
          <a:endParaRPr lang="en-GB" sz="2400" b="0" i="0" dirty="0"/>
        </a:p>
        <a:p>
          <a:pPr algn="r"/>
          <a:r>
            <a:rPr lang="en-GB" sz="2400" b="0" i="0" dirty="0"/>
            <a:t>- elements in the environment that could cause trouble for the business</a:t>
          </a:r>
          <a:endParaRPr lang="de-DE" sz="2800" b="1" dirty="0"/>
        </a:p>
      </dgm:t>
    </dgm:pt>
    <dgm:pt modelId="{221E4A05-B13F-4862-9CCA-44284EADD851}" type="parTrans" cxnId="{ABC731C9-E489-4C9F-8579-3F6F88B3393D}">
      <dgm:prSet/>
      <dgm:spPr/>
      <dgm:t>
        <a:bodyPr/>
        <a:lstStyle/>
        <a:p>
          <a:endParaRPr lang="de-DE"/>
        </a:p>
      </dgm:t>
    </dgm:pt>
    <dgm:pt modelId="{79C7FD92-CBC3-4AE3-A6DA-9EDADA640111}" type="sibTrans" cxnId="{ABC731C9-E489-4C9F-8579-3F6F88B3393D}">
      <dgm:prSet/>
      <dgm:spPr/>
      <dgm:t>
        <a:bodyPr/>
        <a:lstStyle/>
        <a:p>
          <a:endParaRPr lang="de-DE"/>
        </a:p>
      </dgm:t>
    </dgm:pt>
    <dgm:pt modelId="{74F8175A-5EAC-4CB3-9280-C04A5AA887B5}" type="pres">
      <dgm:prSet presAssocID="{2A62D650-F936-4817-A32E-700136D0E26B}" presName="diagram" presStyleCnt="0">
        <dgm:presLayoutVars>
          <dgm:chMax val="1"/>
          <dgm:dir/>
          <dgm:animLvl val="ctr"/>
          <dgm:resizeHandles val="exact"/>
        </dgm:presLayoutVars>
      </dgm:prSet>
      <dgm:spPr/>
    </dgm:pt>
    <dgm:pt modelId="{BCB1C634-32F5-40A5-B843-1090EAA6184C}" type="pres">
      <dgm:prSet presAssocID="{2A62D650-F936-4817-A32E-700136D0E26B}" presName="matrix" presStyleCnt="0"/>
      <dgm:spPr/>
    </dgm:pt>
    <dgm:pt modelId="{1996A1AE-4853-4F38-BC1A-FC2A3198C124}" type="pres">
      <dgm:prSet presAssocID="{2A62D650-F936-4817-A32E-700136D0E26B}" presName="tile1" presStyleLbl="node1" presStyleIdx="0" presStyleCnt="4" custLinFactNeighborX="-7480" custLinFactNeighborY="-3030"/>
      <dgm:spPr/>
    </dgm:pt>
    <dgm:pt modelId="{6E9511B0-85CD-43E5-8D0F-6776AD454480}" type="pres">
      <dgm:prSet presAssocID="{2A62D650-F936-4817-A32E-700136D0E26B}" presName="tile1text" presStyleLbl="node1" presStyleIdx="0" presStyleCnt="4">
        <dgm:presLayoutVars>
          <dgm:chMax val="0"/>
          <dgm:chPref val="0"/>
          <dgm:bulletEnabled val="1"/>
        </dgm:presLayoutVars>
      </dgm:prSet>
      <dgm:spPr/>
    </dgm:pt>
    <dgm:pt modelId="{C8AECAFC-9D02-441A-924D-7A62FAF447A5}" type="pres">
      <dgm:prSet presAssocID="{2A62D650-F936-4817-A32E-700136D0E26B}" presName="tile2" presStyleLbl="node1" presStyleIdx="1" presStyleCnt="4"/>
      <dgm:spPr/>
    </dgm:pt>
    <dgm:pt modelId="{7BC8F416-A38F-4B88-818A-6CEB3F4EE5F6}" type="pres">
      <dgm:prSet presAssocID="{2A62D650-F936-4817-A32E-700136D0E26B}" presName="tile2text" presStyleLbl="node1" presStyleIdx="1" presStyleCnt="4">
        <dgm:presLayoutVars>
          <dgm:chMax val="0"/>
          <dgm:chPref val="0"/>
          <dgm:bulletEnabled val="1"/>
        </dgm:presLayoutVars>
      </dgm:prSet>
      <dgm:spPr/>
    </dgm:pt>
    <dgm:pt modelId="{7376E331-DF48-4A75-A2CE-33C1199C6868}" type="pres">
      <dgm:prSet presAssocID="{2A62D650-F936-4817-A32E-700136D0E26B}" presName="tile3" presStyleLbl="node1" presStyleIdx="2" presStyleCnt="4" custLinFactNeighborX="-316"/>
      <dgm:spPr/>
    </dgm:pt>
    <dgm:pt modelId="{92204A99-6EC3-4869-BB5F-04706470D45F}" type="pres">
      <dgm:prSet presAssocID="{2A62D650-F936-4817-A32E-700136D0E26B}" presName="tile3text" presStyleLbl="node1" presStyleIdx="2" presStyleCnt="4">
        <dgm:presLayoutVars>
          <dgm:chMax val="0"/>
          <dgm:chPref val="0"/>
          <dgm:bulletEnabled val="1"/>
        </dgm:presLayoutVars>
      </dgm:prSet>
      <dgm:spPr/>
    </dgm:pt>
    <dgm:pt modelId="{9F628F44-3EF0-4312-8F9A-33BDFC74FD8F}" type="pres">
      <dgm:prSet presAssocID="{2A62D650-F936-4817-A32E-700136D0E26B}" presName="tile4" presStyleLbl="node1" presStyleIdx="3" presStyleCnt="4"/>
      <dgm:spPr/>
    </dgm:pt>
    <dgm:pt modelId="{DBD66EFA-1211-4209-A962-AEADBF3F670D}" type="pres">
      <dgm:prSet presAssocID="{2A62D650-F936-4817-A32E-700136D0E26B}" presName="tile4text" presStyleLbl="node1" presStyleIdx="3" presStyleCnt="4">
        <dgm:presLayoutVars>
          <dgm:chMax val="0"/>
          <dgm:chPref val="0"/>
          <dgm:bulletEnabled val="1"/>
        </dgm:presLayoutVars>
      </dgm:prSet>
      <dgm:spPr/>
    </dgm:pt>
    <dgm:pt modelId="{1398F097-8B24-4029-9B0C-B445998FE5C7}" type="pres">
      <dgm:prSet presAssocID="{2A62D650-F936-4817-A32E-700136D0E26B}" presName="centerTile" presStyleLbl="fgShp" presStyleIdx="0" presStyleCnt="1" custScaleX="83886" custScaleY="72868">
        <dgm:presLayoutVars>
          <dgm:chMax val="0"/>
          <dgm:chPref val="0"/>
        </dgm:presLayoutVars>
      </dgm:prSet>
      <dgm:spPr/>
    </dgm:pt>
  </dgm:ptLst>
  <dgm:cxnLst>
    <dgm:cxn modelId="{6B8F7427-15B6-40DE-A470-DA548454A4AB}" type="presOf" srcId="{EB6C4ED2-74D0-426B-824F-681972BC0E2B}" destId="{92204A99-6EC3-4869-BB5F-04706470D45F}" srcOrd="1" destOrd="0" presId="urn:microsoft.com/office/officeart/2005/8/layout/matrix1"/>
    <dgm:cxn modelId="{0F31AB29-97FE-4F81-BB7B-69A63594A4B1}" type="presOf" srcId="{E120F1D6-CAB0-4FB2-8DCC-5CEADFDFECC3}" destId="{7BC8F416-A38F-4B88-818A-6CEB3F4EE5F6}" srcOrd="1" destOrd="0" presId="urn:microsoft.com/office/officeart/2005/8/layout/matrix1"/>
    <dgm:cxn modelId="{FBC45639-5F8B-4A4D-B062-DA0E20FC00E5}" type="presOf" srcId="{3F7CF6DF-44FF-4398-BA0E-87D97EE4519C}" destId="{1398F097-8B24-4029-9B0C-B445998FE5C7}" srcOrd="0" destOrd="0" presId="urn:microsoft.com/office/officeart/2005/8/layout/matrix1"/>
    <dgm:cxn modelId="{88C9113A-E01D-4D1A-A38F-0D1D8C28D5B9}" srcId="{3F7CF6DF-44FF-4398-BA0E-87D97EE4519C}" destId="{E120F1D6-CAB0-4FB2-8DCC-5CEADFDFECC3}" srcOrd="1" destOrd="0" parTransId="{B40BE9A6-CAA5-499B-ACDD-E30AA548681D}" sibTransId="{06B1ADA6-11BE-4780-AACC-6E9E064E6D4C}"/>
    <dgm:cxn modelId="{FA7B9C5B-92CE-4129-AB59-2B4BF75BA290}" srcId="{2A62D650-F936-4817-A32E-700136D0E26B}" destId="{3F7CF6DF-44FF-4398-BA0E-87D97EE4519C}" srcOrd="0" destOrd="0" parTransId="{24C3D58A-F701-419F-A5B1-8F27B85E8376}" sibTransId="{7B91EAFD-C2D8-4A17-B31B-139543A65C53}"/>
    <dgm:cxn modelId="{4A3AA37B-26B4-4FDC-87A8-CC533F2F6C7B}" type="presOf" srcId="{E120F1D6-CAB0-4FB2-8DCC-5CEADFDFECC3}" destId="{C8AECAFC-9D02-441A-924D-7A62FAF447A5}" srcOrd="0" destOrd="0" presId="urn:microsoft.com/office/officeart/2005/8/layout/matrix1"/>
    <dgm:cxn modelId="{9534D87C-67D8-4DA4-B339-CE7ED61277B3}" type="presOf" srcId="{2A62D650-F936-4817-A32E-700136D0E26B}" destId="{74F8175A-5EAC-4CB3-9280-C04A5AA887B5}" srcOrd="0" destOrd="0" presId="urn:microsoft.com/office/officeart/2005/8/layout/matrix1"/>
    <dgm:cxn modelId="{7AA21391-75A2-4753-A219-CDCC2A38CB3F}" type="presOf" srcId="{4D2A8171-961F-483F-878D-2DB0B4E63DAC}" destId="{9F628F44-3EF0-4312-8F9A-33BDFC74FD8F}" srcOrd="0" destOrd="0" presId="urn:microsoft.com/office/officeart/2005/8/layout/matrix1"/>
    <dgm:cxn modelId="{B513D0A0-4D37-4A9F-B519-039057D9565A}" type="presOf" srcId="{EB6C4ED2-74D0-426B-824F-681972BC0E2B}" destId="{7376E331-DF48-4A75-A2CE-33C1199C6868}" srcOrd="0" destOrd="0" presId="urn:microsoft.com/office/officeart/2005/8/layout/matrix1"/>
    <dgm:cxn modelId="{3FAD52A5-CD77-4C06-B9F3-4140A89A216B}" type="presOf" srcId="{63DFE99C-5E0C-4784-AEF1-DBB9DB953723}" destId="{6E9511B0-85CD-43E5-8D0F-6776AD454480}" srcOrd="1" destOrd="0" presId="urn:microsoft.com/office/officeart/2005/8/layout/matrix1"/>
    <dgm:cxn modelId="{FAEA85B1-C629-4137-ABD7-0270766BBBBC}" type="presOf" srcId="{63DFE99C-5E0C-4784-AEF1-DBB9DB953723}" destId="{1996A1AE-4853-4F38-BC1A-FC2A3198C124}" srcOrd="0" destOrd="0" presId="urn:microsoft.com/office/officeart/2005/8/layout/matrix1"/>
    <dgm:cxn modelId="{17E111B3-AC5C-494B-B40D-39226CCF2AEA}" srcId="{3F7CF6DF-44FF-4398-BA0E-87D97EE4519C}" destId="{EB6C4ED2-74D0-426B-824F-681972BC0E2B}" srcOrd="2" destOrd="0" parTransId="{B6D67E05-6070-423D-B410-86024FD643FA}" sibTransId="{6397C290-D995-4554-9E91-19AB46082961}"/>
    <dgm:cxn modelId="{03A3B8B6-E8F8-492A-8482-8F44725501C8}" type="presOf" srcId="{4D2A8171-961F-483F-878D-2DB0B4E63DAC}" destId="{DBD66EFA-1211-4209-A962-AEADBF3F670D}" srcOrd="1" destOrd="0" presId="urn:microsoft.com/office/officeart/2005/8/layout/matrix1"/>
    <dgm:cxn modelId="{ABC731C9-E489-4C9F-8579-3F6F88B3393D}" srcId="{3F7CF6DF-44FF-4398-BA0E-87D97EE4519C}" destId="{4D2A8171-961F-483F-878D-2DB0B4E63DAC}" srcOrd="3" destOrd="0" parTransId="{221E4A05-B13F-4862-9CCA-44284EADD851}" sibTransId="{79C7FD92-CBC3-4AE3-A6DA-9EDADA640111}"/>
    <dgm:cxn modelId="{A37835C9-19F7-4BBB-9E4B-113B2DD434FD}" srcId="{3F7CF6DF-44FF-4398-BA0E-87D97EE4519C}" destId="{63DFE99C-5E0C-4784-AEF1-DBB9DB953723}" srcOrd="0" destOrd="0" parTransId="{E11360C3-D88B-403D-9979-249B08BE4778}" sibTransId="{AEE02667-2062-456C-9434-536B959CA5C0}"/>
    <dgm:cxn modelId="{8C79BDC6-B569-44E3-8759-F724EC6CE856}" type="presParOf" srcId="{74F8175A-5EAC-4CB3-9280-C04A5AA887B5}" destId="{BCB1C634-32F5-40A5-B843-1090EAA6184C}" srcOrd="0" destOrd="0" presId="urn:microsoft.com/office/officeart/2005/8/layout/matrix1"/>
    <dgm:cxn modelId="{E3404F59-2EBE-4523-B8DE-9A56E08B3727}" type="presParOf" srcId="{BCB1C634-32F5-40A5-B843-1090EAA6184C}" destId="{1996A1AE-4853-4F38-BC1A-FC2A3198C124}" srcOrd="0" destOrd="0" presId="urn:microsoft.com/office/officeart/2005/8/layout/matrix1"/>
    <dgm:cxn modelId="{A4D6EAA7-7C72-4BBF-AC14-4B89D30089CC}" type="presParOf" srcId="{BCB1C634-32F5-40A5-B843-1090EAA6184C}" destId="{6E9511B0-85CD-43E5-8D0F-6776AD454480}" srcOrd="1" destOrd="0" presId="urn:microsoft.com/office/officeart/2005/8/layout/matrix1"/>
    <dgm:cxn modelId="{7FFC5CBC-4837-403D-AA37-4E58A035AD45}" type="presParOf" srcId="{BCB1C634-32F5-40A5-B843-1090EAA6184C}" destId="{C8AECAFC-9D02-441A-924D-7A62FAF447A5}" srcOrd="2" destOrd="0" presId="urn:microsoft.com/office/officeart/2005/8/layout/matrix1"/>
    <dgm:cxn modelId="{935A7038-50AA-4EFC-AB7B-850B6DD2FBB7}" type="presParOf" srcId="{BCB1C634-32F5-40A5-B843-1090EAA6184C}" destId="{7BC8F416-A38F-4B88-818A-6CEB3F4EE5F6}" srcOrd="3" destOrd="0" presId="urn:microsoft.com/office/officeart/2005/8/layout/matrix1"/>
    <dgm:cxn modelId="{DF9F465D-BEE8-4455-BAF7-662AA1FC6C2F}" type="presParOf" srcId="{BCB1C634-32F5-40A5-B843-1090EAA6184C}" destId="{7376E331-DF48-4A75-A2CE-33C1199C6868}" srcOrd="4" destOrd="0" presId="urn:microsoft.com/office/officeart/2005/8/layout/matrix1"/>
    <dgm:cxn modelId="{F2A2D968-8F1E-4EF0-A053-1D54878CBADD}" type="presParOf" srcId="{BCB1C634-32F5-40A5-B843-1090EAA6184C}" destId="{92204A99-6EC3-4869-BB5F-04706470D45F}" srcOrd="5" destOrd="0" presId="urn:microsoft.com/office/officeart/2005/8/layout/matrix1"/>
    <dgm:cxn modelId="{9D5875A1-9B93-4958-B810-A02463DCD57F}" type="presParOf" srcId="{BCB1C634-32F5-40A5-B843-1090EAA6184C}" destId="{9F628F44-3EF0-4312-8F9A-33BDFC74FD8F}" srcOrd="6" destOrd="0" presId="urn:microsoft.com/office/officeart/2005/8/layout/matrix1"/>
    <dgm:cxn modelId="{FCA7B527-2E5C-40E1-8C1F-D9A6C66A7B47}" type="presParOf" srcId="{BCB1C634-32F5-40A5-B843-1090EAA6184C}" destId="{DBD66EFA-1211-4209-A962-AEADBF3F670D}" srcOrd="7" destOrd="0" presId="urn:microsoft.com/office/officeart/2005/8/layout/matrix1"/>
    <dgm:cxn modelId="{59BA7612-15B3-4D79-BC1A-E5D304020E90}" type="presParOf" srcId="{74F8175A-5EAC-4CB3-9280-C04A5AA887B5}" destId="{1398F097-8B24-4029-9B0C-B445998FE5C7}"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96A1AE-4853-4F38-BC1A-FC2A3198C124}">
      <dsp:nvSpPr>
        <dsp:cNvPr id="0" name=""/>
        <dsp:cNvSpPr/>
      </dsp:nvSpPr>
      <dsp:spPr>
        <a:xfrm rot="16200000">
          <a:off x="854471" y="-854471"/>
          <a:ext cx="2514599" cy="4223543"/>
        </a:xfrm>
        <a:prstGeom prst="round1Rect">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t" anchorCtr="0">
          <a:noAutofit/>
        </a:bodyPr>
        <a:lstStyle/>
        <a:p>
          <a:pPr marL="0" lvl="0" indent="0" algn="l" defTabSz="1244600">
            <a:lnSpc>
              <a:spcPct val="90000"/>
            </a:lnSpc>
            <a:spcBef>
              <a:spcPct val="0"/>
            </a:spcBef>
            <a:spcAft>
              <a:spcPct val="35000"/>
            </a:spcAft>
            <a:buNone/>
          </a:pPr>
          <a:r>
            <a:rPr lang="de-DE" sz="2800" b="1" kern="1200" dirty="0" err="1"/>
            <a:t>Strengths</a:t>
          </a:r>
          <a:endParaRPr lang="de-DE" sz="2800" b="1" kern="1200" dirty="0"/>
        </a:p>
        <a:p>
          <a:pPr marL="0" lvl="0" indent="0" algn="l" defTabSz="1244600">
            <a:lnSpc>
              <a:spcPct val="90000"/>
            </a:lnSpc>
            <a:spcBef>
              <a:spcPct val="0"/>
            </a:spcBef>
            <a:spcAft>
              <a:spcPct val="35000"/>
            </a:spcAft>
            <a:buFont typeface="Arial" panose="020B0604020202020204" pitchFamily="34" charset="0"/>
            <a:buNone/>
          </a:pPr>
          <a:r>
            <a:rPr lang="de-DE" sz="2400" kern="1200" dirty="0"/>
            <a:t>- Internal</a:t>
          </a:r>
        </a:p>
        <a:p>
          <a:pPr marL="0" lvl="0" indent="0" algn="l" defTabSz="1244600">
            <a:lnSpc>
              <a:spcPct val="90000"/>
            </a:lnSpc>
            <a:spcBef>
              <a:spcPct val="0"/>
            </a:spcBef>
            <a:spcAft>
              <a:spcPct val="35000"/>
            </a:spcAft>
            <a:buFont typeface="Arial" panose="020B0604020202020204" pitchFamily="34" charset="0"/>
            <a:buNone/>
          </a:pPr>
          <a:r>
            <a:rPr lang="en-GB" sz="2400" b="0" i="0" kern="1200" dirty="0"/>
            <a:t>- Characteristics of the business or project that give it an advantage over others</a:t>
          </a:r>
          <a:endParaRPr lang="de-DE" sz="2400" kern="1200" dirty="0"/>
        </a:p>
      </dsp:txBody>
      <dsp:txXfrm rot="5400000">
        <a:off x="0" y="0"/>
        <a:ext cx="4223543" cy="1885950"/>
      </dsp:txXfrm>
    </dsp:sp>
    <dsp:sp modelId="{C8AECAFC-9D02-441A-924D-7A62FAF447A5}">
      <dsp:nvSpPr>
        <dsp:cNvPr id="0" name=""/>
        <dsp:cNvSpPr/>
      </dsp:nvSpPr>
      <dsp:spPr>
        <a:xfrm>
          <a:off x="4223543" y="0"/>
          <a:ext cx="4223543" cy="2514599"/>
        </a:xfrm>
        <a:prstGeom prst="round1Rect">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t" anchorCtr="0">
          <a:noAutofit/>
        </a:bodyPr>
        <a:lstStyle/>
        <a:p>
          <a:pPr marL="0" lvl="0" indent="0" algn="r" defTabSz="1244600">
            <a:lnSpc>
              <a:spcPct val="90000"/>
            </a:lnSpc>
            <a:spcBef>
              <a:spcPct val="0"/>
            </a:spcBef>
            <a:spcAft>
              <a:spcPct val="35000"/>
            </a:spcAft>
            <a:buNone/>
          </a:pPr>
          <a:r>
            <a:rPr lang="de-DE" sz="2800" b="1" kern="1200" dirty="0" err="1"/>
            <a:t>Opportunities</a:t>
          </a:r>
          <a:endParaRPr lang="de-DE" sz="2800" b="1" kern="1200" dirty="0"/>
        </a:p>
        <a:p>
          <a:pPr marL="0" lvl="0" indent="0" algn="r" defTabSz="1244600">
            <a:lnSpc>
              <a:spcPct val="90000"/>
            </a:lnSpc>
            <a:spcBef>
              <a:spcPct val="0"/>
            </a:spcBef>
            <a:spcAft>
              <a:spcPct val="35000"/>
            </a:spcAft>
            <a:buNone/>
          </a:pPr>
          <a:r>
            <a:rPr lang="de-DE" sz="2800" b="0" kern="1200" dirty="0"/>
            <a:t>- </a:t>
          </a:r>
          <a:r>
            <a:rPr lang="de-DE" sz="2400" b="0" kern="1200" dirty="0" err="1"/>
            <a:t>External</a:t>
          </a:r>
          <a:endParaRPr lang="de-DE" sz="2400" b="0" kern="1200" dirty="0"/>
        </a:p>
        <a:p>
          <a:pPr marL="0" lvl="0" indent="0" algn="r" defTabSz="1244600">
            <a:lnSpc>
              <a:spcPct val="90000"/>
            </a:lnSpc>
            <a:spcBef>
              <a:spcPct val="0"/>
            </a:spcBef>
            <a:spcAft>
              <a:spcPct val="35000"/>
            </a:spcAft>
            <a:buNone/>
          </a:pPr>
          <a:r>
            <a:rPr lang="de-DE" sz="2400" b="0" kern="1200" dirty="0"/>
            <a:t>- </a:t>
          </a:r>
          <a:r>
            <a:rPr lang="en-GB" sz="2400" b="0" i="0" kern="1200" dirty="0"/>
            <a:t>elements in the environment that the business could exploit to its advantage</a:t>
          </a:r>
          <a:endParaRPr lang="de-DE" sz="2400" b="0" kern="1200" dirty="0"/>
        </a:p>
      </dsp:txBody>
      <dsp:txXfrm>
        <a:off x="4223543" y="0"/>
        <a:ext cx="4223543" cy="1885950"/>
      </dsp:txXfrm>
    </dsp:sp>
    <dsp:sp modelId="{7376E331-DF48-4A75-A2CE-33C1199C6868}">
      <dsp:nvSpPr>
        <dsp:cNvPr id="0" name=""/>
        <dsp:cNvSpPr/>
      </dsp:nvSpPr>
      <dsp:spPr>
        <a:xfrm rot="10800000">
          <a:off x="0" y="2514599"/>
          <a:ext cx="4223543" cy="2514599"/>
        </a:xfrm>
        <a:prstGeom prst="round1Rect">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b" anchorCtr="0">
          <a:noAutofit/>
        </a:bodyPr>
        <a:lstStyle/>
        <a:p>
          <a:pPr marL="0" lvl="0" indent="0" algn="l" defTabSz="1244600">
            <a:lnSpc>
              <a:spcPct val="90000"/>
            </a:lnSpc>
            <a:spcBef>
              <a:spcPct val="0"/>
            </a:spcBef>
            <a:spcAft>
              <a:spcPct val="35000"/>
            </a:spcAft>
            <a:buNone/>
          </a:pPr>
          <a:r>
            <a:rPr lang="de-DE" sz="2800" b="1" kern="1200" dirty="0" err="1"/>
            <a:t>Weaknesses</a:t>
          </a:r>
          <a:endParaRPr lang="de-DE" sz="2400" b="1" kern="1200" dirty="0"/>
        </a:p>
        <a:p>
          <a:pPr marL="0" lvl="0" indent="0" algn="l" defTabSz="1244600">
            <a:lnSpc>
              <a:spcPct val="90000"/>
            </a:lnSpc>
            <a:spcBef>
              <a:spcPct val="0"/>
            </a:spcBef>
            <a:spcAft>
              <a:spcPct val="35000"/>
            </a:spcAft>
            <a:buNone/>
          </a:pPr>
          <a:r>
            <a:rPr lang="de-DE" sz="2400" b="0" kern="1200" dirty="0"/>
            <a:t>- Internal</a:t>
          </a:r>
        </a:p>
        <a:p>
          <a:pPr marL="0" lvl="0" indent="0" algn="l" defTabSz="1244600">
            <a:lnSpc>
              <a:spcPct val="90000"/>
            </a:lnSpc>
            <a:spcBef>
              <a:spcPct val="0"/>
            </a:spcBef>
            <a:spcAft>
              <a:spcPct val="35000"/>
            </a:spcAft>
            <a:buNone/>
          </a:pPr>
          <a:r>
            <a:rPr lang="en-GB" sz="2400" b="0" i="0" kern="1200" dirty="0"/>
            <a:t>- Characteristics of the business that place the business or project at a disadvantage relative to others</a:t>
          </a:r>
          <a:endParaRPr lang="de-DE" sz="2400" b="0" kern="1200" dirty="0"/>
        </a:p>
      </dsp:txBody>
      <dsp:txXfrm rot="10800000">
        <a:off x="0" y="3143249"/>
        <a:ext cx="4223543" cy="1885950"/>
      </dsp:txXfrm>
    </dsp:sp>
    <dsp:sp modelId="{9F628F44-3EF0-4312-8F9A-33BDFC74FD8F}">
      <dsp:nvSpPr>
        <dsp:cNvPr id="0" name=""/>
        <dsp:cNvSpPr/>
      </dsp:nvSpPr>
      <dsp:spPr>
        <a:xfrm rot="5400000">
          <a:off x="5078015" y="1660128"/>
          <a:ext cx="2514599" cy="4223543"/>
        </a:xfrm>
        <a:prstGeom prst="round1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b" anchorCtr="0">
          <a:noAutofit/>
        </a:bodyPr>
        <a:lstStyle/>
        <a:p>
          <a:pPr marL="0" lvl="0" indent="0" algn="r" defTabSz="1244600">
            <a:lnSpc>
              <a:spcPct val="90000"/>
            </a:lnSpc>
            <a:spcBef>
              <a:spcPct val="0"/>
            </a:spcBef>
            <a:spcAft>
              <a:spcPct val="35000"/>
            </a:spcAft>
            <a:buNone/>
          </a:pPr>
          <a:r>
            <a:rPr lang="de-DE" sz="2800" b="1" kern="1200" dirty="0" err="1"/>
            <a:t>Threats</a:t>
          </a:r>
          <a:endParaRPr lang="de-DE" sz="2800" b="1" kern="1200" dirty="0"/>
        </a:p>
        <a:p>
          <a:pPr marL="0" lvl="0" indent="0" algn="r" defTabSz="1244600">
            <a:lnSpc>
              <a:spcPct val="90000"/>
            </a:lnSpc>
            <a:spcBef>
              <a:spcPct val="0"/>
            </a:spcBef>
            <a:spcAft>
              <a:spcPct val="35000"/>
            </a:spcAft>
            <a:buNone/>
          </a:pPr>
          <a:r>
            <a:rPr lang="de-DE" sz="2400" b="0" i="0" kern="1200" dirty="0"/>
            <a:t>-</a:t>
          </a:r>
          <a:r>
            <a:rPr lang="de-DE" sz="2400" b="0" i="0" kern="1200" dirty="0" err="1"/>
            <a:t>External</a:t>
          </a:r>
          <a:endParaRPr lang="en-GB" sz="2400" b="0" i="0" kern="1200" dirty="0"/>
        </a:p>
        <a:p>
          <a:pPr marL="0" lvl="0" indent="0" algn="r" defTabSz="1244600">
            <a:lnSpc>
              <a:spcPct val="90000"/>
            </a:lnSpc>
            <a:spcBef>
              <a:spcPct val="0"/>
            </a:spcBef>
            <a:spcAft>
              <a:spcPct val="35000"/>
            </a:spcAft>
            <a:buNone/>
          </a:pPr>
          <a:r>
            <a:rPr lang="en-GB" sz="2400" b="0" i="0" kern="1200" dirty="0"/>
            <a:t>- elements in the environment that could cause trouble for the business</a:t>
          </a:r>
          <a:endParaRPr lang="de-DE" sz="2800" b="1" kern="1200" dirty="0"/>
        </a:p>
      </dsp:txBody>
      <dsp:txXfrm rot="-5400000">
        <a:off x="4223544" y="3143249"/>
        <a:ext cx="4223543" cy="1885950"/>
      </dsp:txXfrm>
    </dsp:sp>
    <dsp:sp modelId="{1398F097-8B24-4029-9B0C-B445998FE5C7}">
      <dsp:nvSpPr>
        <dsp:cNvPr id="0" name=""/>
        <dsp:cNvSpPr/>
      </dsp:nvSpPr>
      <dsp:spPr>
        <a:xfrm>
          <a:off x="3160654" y="2056515"/>
          <a:ext cx="2125777" cy="916169"/>
        </a:xfrm>
        <a:prstGeom prst="roundRect">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de-DE" sz="3200" kern="1200"/>
            <a:t>SWOT</a:t>
          </a:r>
          <a:endParaRPr lang="de-DE" sz="800" kern="1200"/>
        </a:p>
      </dsp:txBody>
      <dsp:txXfrm>
        <a:off x="3205378" y="2101239"/>
        <a:ext cx="2036329" cy="826721"/>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997F4B-22E1-4C0A-8B74-4936DA9EE290}" type="datetimeFigureOut">
              <a:rPr lang="en-US" smtClean="0"/>
              <a:t>10/30/2017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5E2D1E-E555-4904-BED8-96F054B00E15}" type="slidenum">
              <a:rPr lang="en-US" smtClean="0"/>
              <a:t>‹#›</a:t>
            </a:fld>
            <a:endParaRPr lang="en-US"/>
          </a:p>
        </p:txBody>
      </p:sp>
    </p:spTree>
    <p:extLst>
      <p:ext uri="{BB962C8B-B14F-4D97-AF65-F5344CB8AC3E}">
        <p14:creationId xmlns:p14="http://schemas.microsoft.com/office/powerpoint/2010/main" val="2785804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nl-NL" dirty="0"/>
              <a:t>This is a</a:t>
            </a:r>
            <a:r>
              <a:rPr lang="nl-NL" baseline="0" dirty="0"/>
              <a:t> participatory workshop. Input is expected from all participants .</a:t>
            </a:r>
          </a:p>
          <a:p>
            <a:pPr eaLnBrk="1" hangingPunct="1">
              <a:spcBef>
                <a:spcPct val="0"/>
              </a:spcBef>
            </a:pPr>
            <a:r>
              <a:rPr lang="nl-NL" baseline="0" dirty="0"/>
              <a:t>The presentation is a guiding tool for the facilitator and the group. Group work and group presentations shold happen “analogue” on pin boards, working with Cards, Markers and sheets of papers. The facilitator can give examples to get the groups inspired. The idea is to have creative and inspired discussions that are not distracted by the presence of computers and powerpoint effects.</a:t>
            </a:r>
          </a:p>
          <a:p>
            <a:pPr eaLnBrk="1" hangingPunct="1">
              <a:spcBef>
                <a:spcPct val="0"/>
              </a:spcBef>
            </a:pPr>
            <a:r>
              <a:rPr lang="nl-NL" baseline="0" dirty="0"/>
              <a:t>Note for facilitator: read the note section as guide through your presentation. </a:t>
            </a:r>
          </a:p>
          <a:p>
            <a:pPr eaLnBrk="1" hangingPunct="1">
              <a:spcBef>
                <a:spcPct val="0"/>
              </a:spcBef>
            </a:pPr>
            <a:endParaRPr lang="nl-NL" dirty="0"/>
          </a:p>
        </p:txBody>
      </p:sp>
      <p:sp>
        <p:nvSpPr>
          <p:cNvPr id="41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075EE5C-D09E-4865-880D-CA6D8725F3FA}" type="slidenum">
              <a:rPr lang="en-US" smtClean="0"/>
              <a:pPr fontAlgn="base">
                <a:spcBef>
                  <a:spcPct val="0"/>
                </a:spcBef>
                <a:spcAft>
                  <a:spcPct val="0"/>
                </a:spcAft>
                <a:defRPr/>
              </a:pPr>
              <a:t>1</a:t>
            </a:fld>
            <a:endParaRPr lang="en-US"/>
          </a:p>
        </p:txBody>
      </p:sp>
    </p:spTree>
    <p:extLst>
      <p:ext uri="{BB962C8B-B14F-4D97-AF65-F5344CB8AC3E}">
        <p14:creationId xmlns:p14="http://schemas.microsoft.com/office/powerpoint/2010/main" val="3940146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a:t>Recap</a:t>
            </a:r>
            <a:r>
              <a:rPr lang="de-DE" dirty="0"/>
              <a:t> </a:t>
            </a:r>
            <a:r>
              <a:rPr lang="de-DE" dirty="0" err="1"/>
              <a:t>of</a:t>
            </a:r>
            <a:r>
              <a:rPr lang="de-DE" dirty="0"/>
              <a:t> Part</a:t>
            </a:r>
            <a:r>
              <a:rPr lang="de-DE" baseline="0" dirty="0"/>
              <a:t> 1 </a:t>
            </a:r>
            <a:r>
              <a:rPr lang="de-DE" baseline="0" dirty="0" err="1"/>
              <a:t>of</a:t>
            </a:r>
            <a:r>
              <a:rPr lang="de-DE" baseline="0" dirty="0"/>
              <a:t> </a:t>
            </a:r>
            <a:r>
              <a:rPr lang="de-DE" baseline="0" dirty="0" err="1"/>
              <a:t>the</a:t>
            </a:r>
            <a:r>
              <a:rPr lang="de-DE" baseline="0" dirty="0"/>
              <a:t> </a:t>
            </a:r>
            <a:r>
              <a:rPr lang="de-DE" baseline="0" dirty="0" err="1"/>
              <a:t>workshop</a:t>
            </a:r>
            <a:endParaRPr lang="de-DE" baseline="0" dirty="0"/>
          </a:p>
          <a:p>
            <a:r>
              <a:rPr lang="de-DE" baseline="0" dirty="0" err="1"/>
              <a:t>Collect</a:t>
            </a:r>
            <a:r>
              <a:rPr lang="de-DE" baseline="0" dirty="0"/>
              <a:t> </a:t>
            </a:r>
            <a:r>
              <a:rPr lang="de-DE" baseline="0" dirty="0" err="1"/>
              <a:t>the</a:t>
            </a:r>
            <a:r>
              <a:rPr lang="de-DE" baseline="0" dirty="0"/>
              <a:t> </a:t>
            </a:r>
            <a:r>
              <a:rPr lang="de-DE" baseline="0" dirty="0" err="1"/>
              <a:t>definitions</a:t>
            </a:r>
            <a:r>
              <a:rPr lang="de-DE" baseline="0" dirty="0"/>
              <a:t> on </a:t>
            </a:r>
            <a:r>
              <a:rPr lang="de-DE" baseline="0" dirty="0" err="1"/>
              <a:t>the</a:t>
            </a:r>
            <a:r>
              <a:rPr lang="de-DE" baseline="0" dirty="0"/>
              <a:t> </a:t>
            </a:r>
            <a:r>
              <a:rPr lang="de-DE" baseline="0" dirty="0" err="1"/>
              <a:t>pin</a:t>
            </a:r>
            <a:r>
              <a:rPr lang="de-DE" baseline="0" dirty="0"/>
              <a:t> </a:t>
            </a:r>
            <a:r>
              <a:rPr lang="de-DE" baseline="0" dirty="0" err="1"/>
              <a:t>board</a:t>
            </a:r>
            <a:r>
              <a:rPr lang="de-DE" baseline="0" dirty="0"/>
              <a:t> </a:t>
            </a:r>
            <a:r>
              <a:rPr lang="de-DE" baseline="0" dirty="0" err="1"/>
              <a:t>and</a:t>
            </a:r>
            <a:r>
              <a:rPr lang="de-DE" baseline="0" dirty="0"/>
              <a:t> </a:t>
            </a:r>
            <a:r>
              <a:rPr lang="de-DE" baseline="0" dirty="0" err="1"/>
              <a:t>compare</a:t>
            </a:r>
            <a:r>
              <a:rPr lang="de-DE" baseline="0" dirty="0"/>
              <a:t>, open </a:t>
            </a:r>
            <a:r>
              <a:rPr lang="de-DE" baseline="0" dirty="0" err="1"/>
              <a:t>the</a:t>
            </a:r>
            <a:r>
              <a:rPr lang="de-DE" baseline="0" dirty="0"/>
              <a:t> </a:t>
            </a:r>
            <a:r>
              <a:rPr lang="de-DE" baseline="0" dirty="0" err="1"/>
              <a:t>discussion</a:t>
            </a:r>
            <a:r>
              <a:rPr lang="de-DE" baseline="0" dirty="0"/>
              <a:t>.</a:t>
            </a:r>
          </a:p>
          <a:p>
            <a:r>
              <a:rPr lang="de-DE" baseline="0" dirty="0"/>
              <a:t>Comment </a:t>
            </a:r>
            <a:r>
              <a:rPr lang="de-DE" baseline="0" dirty="0" err="1"/>
              <a:t>for</a:t>
            </a:r>
            <a:r>
              <a:rPr lang="de-DE" baseline="0" dirty="0"/>
              <a:t> </a:t>
            </a:r>
            <a:r>
              <a:rPr lang="de-DE" baseline="0" dirty="0" err="1"/>
              <a:t>facilitator</a:t>
            </a:r>
            <a:r>
              <a:rPr lang="de-DE" baseline="0" dirty="0"/>
              <a:t>: Business </a:t>
            </a:r>
            <a:r>
              <a:rPr lang="de-DE" baseline="0" dirty="0" err="1"/>
              <a:t>model</a:t>
            </a:r>
            <a:r>
              <a:rPr lang="de-DE" baseline="0" dirty="0"/>
              <a:t> </a:t>
            </a:r>
            <a:r>
              <a:rPr lang="de-DE" baseline="0" dirty="0" err="1"/>
              <a:t>is</a:t>
            </a:r>
            <a:r>
              <a:rPr lang="de-DE" baseline="0" dirty="0"/>
              <a:t> </a:t>
            </a:r>
            <a:r>
              <a:rPr lang="de-DE" baseline="0" dirty="0" err="1"/>
              <a:t>part</a:t>
            </a:r>
            <a:r>
              <a:rPr lang="de-DE" baseline="0" dirty="0"/>
              <a:t> </a:t>
            </a:r>
            <a:r>
              <a:rPr lang="de-DE" baseline="0" dirty="0" err="1"/>
              <a:t>of</a:t>
            </a:r>
            <a:r>
              <a:rPr lang="de-DE" baseline="0" dirty="0"/>
              <a:t> </a:t>
            </a:r>
            <a:r>
              <a:rPr lang="de-DE" baseline="0" dirty="0" err="1"/>
              <a:t>the</a:t>
            </a:r>
            <a:r>
              <a:rPr lang="de-DE" baseline="0" dirty="0"/>
              <a:t> </a:t>
            </a:r>
            <a:r>
              <a:rPr lang="de-DE" baseline="0" dirty="0" err="1"/>
              <a:t>business</a:t>
            </a:r>
            <a:r>
              <a:rPr lang="de-DE" baseline="0" dirty="0"/>
              <a:t> </a:t>
            </a:r>
            <a:r>
              <a:rPr lang="de-DE" baseline="0" dirty="0" err="1"/>
              <a:t>strategy</a:t>
            </a:r>
            <a:r>
              <a:rPr lang="de-DE" baseline="0" dirty="0"/>
              <a:t>:</a:t>
            </a:r>
            <a:endParaRPr lang="en-GB" baseline="0" dirty="0"/>
          </a:p>
          <a:p>
            <a:r>
              <a:rPr lang="en-GB" sz="1200" b="0" i="0" kern="1200" dirty="0">
                <a:solidFill>
                  <a:schemeClr val="tx1"/>
                </a:solidFill>
                <a:effectLst/>
                <a:latin typeface="+mn-lt"/>
                <a:ea typeface="+mn-ea"/>
                <a:cs typeface="+mn-cs"/>
              </a:rPr>
              <a:t>	business model is a description of how your business runs, Business strategy is</a:t>
            </a:r>
            <a:r>
              <a:rPr lang="en-GB" sz="1200" b="0" i="0" kern="1200" baseline="0" dirty="0">
                <a:solidFill>
                  <a:schemeClr val="tx1"/>
                </a:solidFill>
                <a:effectLst/>
                <a:latin typeface="+mn-lt"/>
                <a:ea typeface="+mn-ea"/>
                <a:cs typeface="+mn-cs"/>
              </a:rPr>
              <a:t> the way how you will achieve the overall business goal (vision)</a:t>
            </a:r>
            <a:endParaRPr lang="de-DE" baseline="0" dirty="0"/>
          </a:p>
        </p:txBody>
      </p:sp>
      <p:sp>
        <p:nvSpPr>
          <p:cNvPr id="4" name="Foliennummernplatzhalter 3"/>
          <p:cNvSpPr>
            <a:spLocks noGrp="1"/>
          </p:cNvSpPr>
          <p:nvPr>
            <p:ph type="sldNum" sz="quarter" idx="10"/>
          </p:nvPr>
        </p:nvSpPr>
        <p:spPr/>
        <p:txBody>
          <a:bodyPr/>
          <a:lstStyle/>
          <a:p>
            <a:pPr>
              <a:defRPr/>
            </a:pPr>
            <a:fld id="{79776A48-7C5F-49E0-8FF9-278F86AD868C}" type="slidenum">
              <a:rPr lang="en-US" smtClean="0"/>
              <a:pPr>
                <a:defRPr/>
              </a:pPr>
              <a:t>2</a:t>
            </a:fld>
            <a:endParaRPr lang="en-US"/>
          </a:p>
        </p:txBody>
      </p:sp>
    </p:spTree>
    <p:extLst>
      <p:ext uri="{BB962C8B-B14F-4D97-AF65-F5344CB8AC3E}">
        <p14:creationId xmlns:p14="http://schemas.microsoft.com/office/powerpoint/2010/main" val="17851196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10"/>
          </p:nvPr>
        </p:nvSpPr>
        <p:spPr/>
        <p:txBody>
          <a:bodyPr/>
          <a:lstStyle/>
          <a:p>
            <a:pPr>
              <a:defRPr/>
            </a:pPr>
            <a:fld id="{79776A48-7C5F-49E0-8FF9-278F86AD868C}" type="slidenum">
              <a:rPr lang="en-US" smtClean="0"/>
              <a:pPr>
                <a:defRPr/>
              </a:pPr>
              <a:t>4</a:t>
            </a:fld>
            <a:endParaRPr lang="en-US"/>
          </a:p>
        </p:txBody>
      </p:sp>
    </p:spTree>
    <p:extLst>
      <p:ext uri="{BB962C8B-B14F-4D97-AF65-F5344CB8AC3E}">
        <p14:creationId xmlns:p14="http://schemas.microsoft.com/office/powerpoint/2010/main" val="4080796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dirty="0"/>
              <a:t>Each</a:t>
            </a:r>
            <a:r>
              <a:rPr lang="en-GB" baseline="0" dirty="0"/>
              <a:t> Aspect of the canvas will be explained and defined in the following.</a:t>
            </a:r>
            <a:endParaRPr lang="en-GB" dirty="0"/>
          </a:p>
        </p:txBody>
      </p:sp>
      <p:sp>
        <p:nvSpPr>
          <p:cNvPr id="4" name="Foliennummernplatzhalter 3"/>
          <p:cNvSpPr>
            <a:spLocks noGrp="1"/>
          </p:cNvSpPr>
          <p:nvPr>
            <p:ph type="sldNum" sz="quarter" idx="10"/>
          </p:nvPr>
        </p:nvSpPr>
        <p:spPr/>
        <p:txBody>
          <a:bodyPr/>
          <a:lstStyle/>
          <a:p>
            <a:pPr>
              <a:defRPr/>
            </a:pPr>
            <a:fld id="{79776A48-7C5F-49E0-8FF9-278F86AD868C}" type="slidenum">
              <a:rPr lang="en-US" smtClean="0"/>
              <a:pPr>
                <a:defRPr/>
              </a:pPr>
              <a:t>6</a:t>
            </a:fld>
            <a:endParaRPr lang="en-US"/>
          </a:p>
        </p:txBody>
      </p:sp>
    </p:spTree>
    <p:extLst>
      <p:ext uri="{BB962C8B-B14F-4D97-AF65-F5344CB8AC3E}">
        <p14:creationId xmlns:p14="http://schemas.microsoft.com/office/powerpoint/2010/main" val="32327022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9776A48-7C5F-49E0-8FF9-278F86AD868C}" type="slidenum">
              <a:rPr lang="en-US" smtClean="0"/>
              <a:pPr>
                <a:defRPr/>
              </a:pPr>
              <a:t>9</a:t>
            </a:fld>
            <a:endParaRPr lang="en-US"/>
          </a:p>
        </p:txBody>
      </p:sp>
    </p:spTree>
    <p:extLst>
      <p:ext uri="{BB962C8B-B14F-4D97-AF65-F5344CB8AC3E}">
        <p14:creationId xmlns:p14="http://schemas.microsoft.com/office/powerpoint/2010/main" val="9850612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10"/>
          </p:nvPr>
        </p:nvSpPr>
        <p:spPr/>
        <p:txBody>
          <a:bodyPr/>
          <a:lstStyle/>
          <a:p>
            <a:pPr>
              <a:defRPr/>
            </a:pPr>
            <a:fld id="{79776A48-7C5F-49E0-8FF9-278F86AD868C}" type="slidenum">
              <a:rPr lang="en-US" smtClean="0"/>
              <a:pPr>
                <a:defRPr/>
              </a:pPr>
              <a:t>10</a:t>
            </a:fld>
            <a:endParaRPr lang="en-US"/>
          </a:p>
        </p:txBody>
      </p:sp>
    </p:spTree>
    <p:extLst>
      <p:ext uri="{BB962C8B-B14F-4D97-AF65-F5344CB8AC3E}">
        <p14:creationId xmlns:p14="http://schemas.microsoft.com/office/powerpoint/2010/main" val="1557969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This </a:t>
            </a:r>
            <a:r>
              <a:rPr lang="de-DE" dirty="0" err="1"/>
              <a:t>is</a:t>
            </a:r>
            <a:r>
              <a:rPr lang="de-DE" dirty="0"/>
              <a:t> </a:t>
            </a:r>
            <a:r>
              <a:rPr lang="de-DE" dirty="0" err="1"/>
              <a:t>probably</a:t>
            </a:r>
            <a:r>
              <a:rPr lang="de-DE" baseline="0" dirty="0"/>
              <a:t> not </a:t>
            </a:r>
            <a:r>
              <a:rPr lang="de-DE" baseline="0" dirty="0" err="1"/>
              <a:t>possible</a:t>
            </a:r>
            <a:r>
              <a:rPr lang="de-DE" baseline="0" dirty="0"/>
              <a:t> </a:t>
            </a:r>
            <a:r>
              <a:rPr lang="de-DE" baseline="0" dirty="0" err="1"/>
              <a:t>for</a:t>
            </a:r>
            <a:r>
              <a:rPr lang="de-DE" baseline="0" dirty="0"/>
              <a:t> </a:t>
            </a:r>
            <a:r>
              <a:rPr lang="de-DE" baseline="0" dirty="0" err="1"/>
              <a:t>the</a:t>
            </a:r>
            <a:r>
              <a:rPr lang="de-DE" baseline="0" dirty="0"/>
              <a:t> </a:t>
            </a:r>
            <a:r>
              <a:rPr lang="de-DE" baseline="0" dirty="0" err="1"/>
              <a:t>average</a:t>
            </a:r>
            <a:r>
              <a:rPr lang="de-DE" baseline="0" dirty="0"/>
              <a:t> DTF, due </a:t>
            </a:r>
            <a:r>
              <a:rPr lang="de-DE" baseline="0" dirty="0" err="1"/>
              <a:t>to</a:t>
            </a:r>
            <a:r>
              <a:rPr lang="de-DE" baseline="0" dirty="0"/>
              <a:t> lack </a:t>
            </a:r>
            <a:r>
              <a:rPr lang="de-DE" baseline="0" dirty="0" err="1"/>
              <a:t>of</a:t>
            </a:r>
            <a:r>
              <a:rPr lang="de-DE" baseline="0" dirty="0"/>
              <a:t> </a:t>
            </a:r>
            <a:r>
              <a:rPr lang="de-DE" baseline="0" dirty="0" err="1"/>
              <a:t>resources</a:t>
            </a:r>
            <a:r>
              <a:rPr lang="de-DE" baseline="0" dirty="0"/>
              <a:t> </a:t>
            </a:r>
            <a:r>
              <a:rPr lang="de-DE" baseline="0" dirty="0" err="1"/>
              <a:t>and</a:t>
            </a:r>
            <a:r>
              <a:rPr lang="de-DE" baseline="0" dirty="0"/>
              <a:t> </a:t>
            </a:r>
            <a:r>
              <a:rPr lang="de-DE" baseline="0" dirty="0" err="1"/>
              <a:t>skill</a:t>
            </a:r>
            <a:r>
              <a:rPr lang="de-DE" baseline="0" dirty="0"/>
              <a:t>. </a:t>
            </a:r>
            <a:r>
              <a:rPr lang="de-DE" baseline="0" dirty="0" err="1"/>
              <a:t>However</a:t>
            </a:r>
            <a:r>
              <a:rPr lang="de-DE" baseline="0" dirty="0"/>
              <a:t>, </a:t>
            </a:r>
            <a:r>
              <a:rPr lang="de-DE" baseline="0" dirty="0" err="1"/>
              <a:t>woth</a:t>
            </a:r>
            <a:r>
              <a:rPr lang="de-DE" baseline="0" dirty="0"/>
              <a:t> </a:t>
            </a:r>
            <a:r>
              <a:rPr lang="de-DE" baseline="0" dirty="0" err="1"/>
              <a:t>mentioning</a:t>
            </a:r>
            <a:r>
              <a:rPr lang="de-DE" baseline="0" dirty="0"/>
              <a:t> </a:t>
            </a:r>
            <a:r>
              <a:rPr lang="de-DE" baseline="0" dirty="0" err="1"/>
              <a:t>to</a:t>
            </a:r>
            <a:r>
              <a:rPr lang="de-DE" baseline="0" dirty="0"/>
              <a:t> </a:t>
            </a:r>
            <a:r>
              <a:rPr lang="de-DE" baseline="0" dirty="0" err="1"/>
              <a:t>understand</a:t>
            </a:r>
            <a:r>
              <a:rPr lang="de-DE" baseline="0" dirty="0"/>
              <a:t> </a:t>
            </a:r>
            <a:r>
              <a:rPr lang="de-DE" baseline="0" dirty="0" err="1"/>
              <a:t>the</a:t>
            </a:r>
            <a:r>
              <a:rPr lang="de-DE" baseline="0" dirty="0"/>
              <a:t> </a:t>
            </a:r>
            <a:r>
              <a:rPr lang="de-DE" baseline="0" dirty="0" err="1"/>
              <a:t>whole</a:t>
            </a:r>
            <a:r>
              <a:rPr lang="de-DE" baseline="0" dirty="0"/>
              <a:t> </a:t>
            </a:r>
            <a:r>
              <a:rPr lang="de-DE" baseline="0" dirty="0" err="1"/>
              <a:t>concept</a:t>
            </a:r>
            <a:r>
              <a:rPr lang="de-DE" baseline="0" dirty="0"/>
              <a:t>.</a:t>
            </a:r>
            <a:endParaRPr lang="en-GB" dirty="0"/>
          </a:p>
        </p:txBody>
      </p:sp>
      <p:sp>
        <p:nvSpPr>
          <p:cNvPr id="4" name="Foliennummernplatzhalter 3"/>
          <p:cNvSpPr>
            <a:spLocks noGrp="1"/>
          </p:cNvSpPr>
          <p:nvPr>
            <p:ph type="sldNum" sz="quarter" idx="10"/>
          </p:nvPr>
        </p:nvSpPr>
        <p:spPr/>
        <p:txBody>
          <a:bodyPr/>
          <a:lstStyle/>
          <a:p>
            <a:pPr>
              <a:defRPr/>
            </a:pPr>
            <a:fld id="{79776A48-7C5F-49E0-8FF9-278F86AD868C}" type="slidenum">
              <a:rPr lang="en-US" smtClean="0"/>
              <a:pPr>
                <a:defRPr/>
              </a:pPr>
              <a:t>14</a:t>
            </a:fld>
            <a:endParaRPr lang="en-US"/>
          </a:p>
        </p:txBody>
      </p:sp>
    </p:spTree>
    <p:extLst>
      <p:ext uri="{BB962C8B-B14F-4D97-AF65-F5344CB8AC3E}">
        <p14:creationId xmlns:p14="http://schemas.microsoft.com/office/powerpoint/2010/main" val="1777004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5A5E7622-DAD5-41AA-819E-49792C4AB695}" type="datetimeFigureOut">
              <a:rPr lang="en-US" smtClean="0"/>
              <a:t>10/30/2017</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1724472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5A5E7622-DAD5-41AA-819E-49792C4AB695}" type="datetimeFigureOut">
              <a:rPr lang="en-US" smtClean="0"/>
              <a:t>10/30/2017</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382778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5A5E7622-DAD5-41AA-819E-49792C4AB695}" type="datetimeFigureOut">
              <a:rPr lang="en-US" smtClean="0"/>
              <a:t>10/30/2017</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803233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5A5E7622-DAD5-41AA-819E-49792C4AB695}" type="datetimeFigureOut">
              <a:rPr lang="en-US" smtClean="0"/>
              <a:t>10/30/2017</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673608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5A5E7622-DAD5-41AA-819E-49792C4AB695}" type="datetimeFigureOut">
              <a:rPr lang="en-US" smtClean="0"/>
              <a:t>10/30/2017</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810534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5A5E7622-DAD5-41AA-819E-49792C4AB695}" type="datetimeFigureOut">
              <a:rPr lang="en-US" smtClean="0"/>
              <a:t>10/30/2017</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2839207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5A5E7622-DAD5-41AA-819E-49792C4AB695}" type="datetimeFigureOut">
              <a:rPr lang="en-US" smtClean="0"/>
              <a:t>10/30/2017</a:t>
            </a:fld>
            <a:endParaRPr lang="en-US"/>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666868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5A5E7622-DAD5-41AA-819E-49792C4AB695}" type="datetimeFigureOut">
              <a:rPr lang="en-US" smtClean="0"/>
              <a:t>10/30/2017</a:t>
            </a:fld>
            <a:endParaRPr 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830482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5A5E7622-DAD5-41AA-819E-49792C4AB695}" type="datetimeFigureOut">
              <a:rPr lang="en-US" smtClean="0"/>
              <a:t>10/30/2017</a:t>
            </a:fld>
            <a:endParaRPr lang="en-US"/>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1361423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5A5E7622-DAD5-41AA-819E-49792C4AB695}" type="datetimeFigureOut">
              <a:rPr lang="en-US" smtClean="0"/>
              <a:t>10/30/2017</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2031210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5A5E7622-DAD5-41AA-819E-49792C4AB695}" type="datetimeFigureOut">
              <a:rPr lang="en-US" smtClean="0"/>
              <a:t>10/30/2017</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688535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1429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arget="../media/image2.jpeg" Type="http://schemas.openxmlformats.org/officeDocument/2006/relationships/image"/><Relationship Id="rId2" Target="../notesSlides/notesSlide1.xml" Type="http://schemas.openxmlformats.org/officeDocument/2006/relationships/notesSlide"/><Relationship Id="rId1" Target="../slideLayouts/slideLayout1.xml" Type="http://schemas.openxmlformats.org/officeDocument/2006/relationships/slideLayout"/></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arget="../media/image5.jpeg" Type="http://schemas.openxmlformats.org/officeDocument/2006/relationships/image"/><Relationship Id="rId1" Target="../slideLayouts/slideLayout2.xml" Type="http://schemas.openxmlformats.org/officeDocument/2006/relationships/slideLayout"/></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3"/>
          <a:stretch>
            <a:fillRect/>
          </a:stretch>
        </p:blipFill>
        <p:spPr>
          <a:xfrm rot="20580694">
            <a:off x="4407541" y="3399831"/>
            <a:ext cx="4490874" cy="2351761"/>
          </a:xfrm>
          <a:prstGeom prst="rect">
            <a:avLst/>
          </a:prstGeom>
        </p:spPr>
      </p:pic>
      <p:sp>
        <p:nvSpPr>
          <p:cNvPr id="6" name="Title 1"/>
          <p:cNvSpPr txBox="1">
            <a:spLocks/>
          </p:cNvSpPr>
          <p:nvPr/>
        </p:nvSpPr>
        <p:spPr bwMode="auto">
          <a:xfrm>
            <a:off x="557213" y="304800"/>
            <a:ext cx="8169468" cy="966838"/>
          </a:xfrm>
          <a:prstGeom prst="rect">
            <a:avLst/>
          </a:prstGeom>
          <a:solidFill>
            <a:schemeClr val="bg1">
              <a:lumMod val="85000"/>
            </a:schemeClr>
          </a:solidFill>
          <a:ln w="9525">
            <a:noFill/>
            <a:miter lim="800000"/>
            <a:headEnd/>
            <a:tailEnd/>
          </a:ln>
        </p:spPr>
        <p:txBody>
          <a:bodyPr anchor="ctr">
            <a:normAutofit fontScale="40000" lnSpcReduction="20000"/>
          </a:bodyPr>
          <a:lstStyle/>
          <a:p>
            <a:pPr algn="ctr">
              <a:defRPr/>
            </a:pPr>
            <a:r>
              <a:rPr lang="en-US" sz="3600" b="1" dirty="0">
                <a:latin typeface="+mj-lt"/>
                <a:ea typeface="+mj-ea"/>
                <a:cs typeface="+mj-cs"/>
              </a:rPr>
              <a:t> </a:t>
            </a:r>
          </a:p>
          <a:p>
            <a:pPr>
              <a:defRPr/>
            </a:pPr>
            <a:r>
              <a:rPr lang="en-US" sz="7600" b="1" dirty="0">
                <a:solidFill>
                  <a:schemeClr val="accent1">
                    <a:lumMod val="75000"/>
                  </a:schemeClr>
                </a:solidFill>
                <a:latin typeface="+mj-lt"/>
                <a:ea typeface="+mj-ea"/>
                <a:cs typeface="+mj-cs"/>
              </a:rPr>
              <a:t>Water Services Trust Fund</a:t>
            </a:r>
          </a:p>
          <a:p>
            <a:pPr>
              <a:defRPr/>
            </a:pPr>
            <a:r>
              <a:rPr lang="en-US" sz="6700" b="1" dirty="0">
                <a:solidFill>
                  <a:schemeClr val="accent1">
                    <a:lumMod val="75000"/>
                  </a:schemeClr>
                </a:solidFill>
                <a:latin typeface="+mj-lt"/>
                <a:ea typeface="+mj-ea"/>
                <a:cs typeface="+mj-cs"/>
              </a:rPr>
              <a:t>DTF Business Model Workshop – Part 2</a:t>
            </a:r>
          </a:p>
        </p:txBody>
      </p:sp>
      <p:sp>
        <p:nvSpPr>
          <p:cNvPr id="7" name="Subtitle 2"/>
          <p:cNvSpPr txBox="1">
            <a:spLocks/>
          </p:cNvSpPr>
          <p:nvPr/>
        </p:nvSpPr>
        <p:spPr bwMode="auto">
          <a:xfrm>
            <a:off x="516465" y="1494925"/>
            <a:ext cx="4125482" cy="2286000"/>
          </a:xfrm>
          <a:prstGeom prst="rect">
            <a:avLst/>
          </a:prstGeom>
          <a:solidFill>
            <a:schemeClr val="bg1">
              <a:lumMod val="85000"/>
            </a:schemeClr>
          </a:solidFill>
          <a:ln w="9525">
            <a:noFill/>
            <a:miter lim="800000"/>
            <a:headEnd/>
            <a:tailEnd/>
          </a:ln>
          <a:effectLst>
            <a:outerShdw blurRad="50800" dist="38100" dir="2700000" algn="tl" rotWithShape="0">
              <a:prstClr val="black">
                <a:alpha val="40000"/>
              </a:prstClr>
            </a:outerShdw>
          </a:effectLst>
        </p:spPr>
        <p:txBody>
          <a:bodyPr>
            <a:normAutofit/>
          </a:bodyPr>
          <a:lstStyle/>
          <a:p>
            <a:pPr>
              <a:spcBef>
                <a:spcPct val="20000"/>
              </a:spcBef>
              <a:defRPr/>
            </a:pPr>
            <a:r>
              <a:rPr lang="en-US" sz="2300" b="1" dirty="0">
                <a:solidFill>
                  <a:schemeClr val="accent1">
                    <a:lumMod val="75000"/>
                  </a:schemeClr>
                </a:solidFill>
                <a:latin typeface="+mn-lt"/>
                <a:cs typeface="+mn-cs"/>
              </a:rPr>
              <a:t>What is</a:t>
            </a:r>
          </a:p>
          <a:p>
            <a:pPr marL="342900" indent="-342900">
              <a:spcBef>
                <a:spcPct val="20000"/>
              </a:spcBef>
              <a:buFont typeface="Wingdings" pitchFamily="2" charset="2"/>
              <a:buChar char="Ø"/>
              <a:defRPr/>
            </a:pPr>
            <a:r>
              <a:rPr lang="en-US" sz="2300" b="1" dirty="0">
                <a:solidFill>
                  <a:schemeClr val="accent1">
                    <a:lumMod val="75000"/>
                  </a:schemeClr>
                </a:solidFill>
                <a:latin typeface="+mn-lt"/>
                <a:cs typeface="+mn-cs"/>
              </a:rPr>
              <a:t>a Business Strategy</a:t>
            </a:r>
            <a:r>
              <a:rPr lang="de-DE" sz="2300" b="1" dirty="0">
                <a:solidFill>
                  <a:schemeClr val="accent1">
                    <a:lumMod val="75000"/>
                  </a:schemeClr>
                </a:solidFill>
                <a:latin typeface="+mn-lt"/>
                <a:cs typeface="+mn-cs"/>
              </a:rPr>
              <a:t>?</a:t>
            </a:r>
          </a:p>
          <a:p>
            <a:pPr>
              <a:spcBef>
                <a:spcPct val="20000"/>
              </a:spcBef>
              <a:defRPr/>
            </a:pPr>
            <a:r>
              <a:rPr lang="de-DE" sz="2300" b="1" dirty="0" err="1">
                <a:solidFill>
                  <a:schemeClr val="accent1">
                    <a:lumMod val="75000"/>
                  </a:schemeClr>
                </a:solidFill>
                <a:latin typeface="+mn-lt"/>
                <a:cs typeface="+mn-cs"/>
              </a:rPr>
              <a:t>How</a:t>
            </a:r>
            <a:r>
              <a:rPr lang="de-DE" sz="2300" b="1" dirty="0">
                <a:solidFill>
                  <a:schemeClr val="accent1">
                    <a:lumMod val="75000"/>
                  </a:schemeClr>
                </a:solidFill>
                <a:latin typeface="+mn-lt"/>
                <a:cs typeface="+mn-cs"/>
              </a:rPr>
              <a:t> </a:t>
            </a:r>
            <a:r>
              <a:rPr lang="de-DE" sz="2300" b="1" dirty="0" err="1">
                <a:solidFill>
                  <a:schemeClr val="accent1">
                    <a:lumMod val="75000"/>
                  </a:schemeClr>
                </a:solidFill>
                <a:latin typeface="+mn-lt"/>
                <a:cs typeface="+mn-cs"/>
              </a:rPr>
              <a:t>to</a:t>
            </a:r>
            <a:endParaRPr lang="de-DE" sz="2300" b="1" dirty="0">
              <a:solidFill>
                <a:schemeClr val="accent1">
                  <a:lumMod val="75000"/>
                </a:schemeClr>
              </a:solidFill>
              <a:latin typeface="+mn-lt"/>
              <a:cs typeface="+mn-cs"/>
            </a:endParaRPr>
          </a:p>
          <a:p>
            <a:pPr marL="342900" indent="-342900">
              <a:spcBef>
                <a:spcPct val="20000"/>
              </a:spcBef>
              <a:buFont typeface="Wingdings" pitchFamily="2" charset="2"/>
              <a:buChar char="Ø"/>
              <a:defRPr/>
            </a:pPr>
            <a:r>
              <a:rPr lang="de-DE" sz="2300" b="1" dirty="0">
                <a:solidFill>
                  <a:schemeClr val="accent1">
                    <a:lumMod val="75000"/>
                  </a:schemeClr>
                </a:solidFill>
                <a:latin typeface="+mn-lt"/>
                <a:cs typeface="+mn-cs"/>
              </a:rPr>
              <a:t>Do a SWOT Analysis?</a:t>
            </a:r>
          </a:p>
          <a:p>
            <a:pPr marL="342900" indent="-342900">
              <a:spcBef>
                <a:spcPct val="20000"/>
              </a:spcBef>
              <a:buFont typeface="Wingdings" pitchFamily="2" charset="2"/>
              <a:buChar char="Ø"/>
              <a:defRPr/>
            </a:pPr>
            <a:r>
              <a:rPr lang="de-DE" sz="2300" b="1" dirty="0" err="1">
                <a:solidFill>
                  <a:schemeClr val="accent1">
                    <a:lumMod val="75000"/>
                  </a:schemeClr>
                </a:solidFill>
                <a:latin typeface="+mn-lt"/>
                <a:cs typeface="+mn-cs"/>
              </a:rPr>
              <a:t>Develop</a:t>
            </a:r>
            <a:r>
              <a:rPr lang="de-DE" sz="2300" b="1" dirty="0">
                <a:solidFill>
                  <a:schemeClr val="accent1">
                    <a:lumMod val="75000"/>
                  </a:schemeClr>
                </a:solidFill>
                <a:latin typeface="+mn-lt"/>
                <a:cs typeface="+mn-cs"/>
              </a:rPr>
              <a:t> a </a:t>
            </a:r>
            <a:r>
              <a:rPr lang="de-DE" sz="2300" b="1" dirty="0" err="1">
                <a:solidFill>
                  <a:schemeClr val="accent1">
                    <a:lumMod val="75000"/>
                  </a:schemeClr>
                </a:solidFill>
                <a:latin typeface="+mn-lt"/>
                <a:cs typeface="+mn-cs"/>
              </a:rPr>
              <a:t>Strategy</a:t>
            </a:r>
            <a:r>
              <a:rPr lang="de-DE" sz="2300" b="1" dirty="0">
                <a:solidFill>
                  <a:schemeClr val="accent1">
                    <a:lumMod val="75000"/>
                  </a:schemeClr>
                </a:solidFill>
                <a:latin typeface="+mn-lt"/>
                <a:cs typeface="+mn-cs"/>
              </a:rPr>
              <a:t> </a:t>
            </a:r>
            <a:r>
              <a:rPr lang="de-DE" sz="2300" b="1" dirty="0" err="1">
                <a:solidFill>
                  <a:schemeClr val="accent1">
                    <a:lumMod val="75000"/>
                  </a:schemeClr>
                </a:solidFill>
                <a:latin typeface="+mn-lt"/>
                <a:cs typeface="+mn-cs"/>
              </a:rPr>
              <a:t>Map</a:t>
            </a:r>
            <a:r>
              <a:rPr lang="de-DE" sz="2300" b="1" dirty="0">
                <a:solidFill>
                  <a:schemeClr val="accent1">
                    <a:lumMod val="75000"/>
                  </a:schemeClr>
                </a:solidFill>
                <a:latin typeface="+mn-lt"/>
                <a:cs typeface="+mn-cs"/>
              </a:rPr>
              <a:t>?</a:t>
            </a:r>
          </a:p>
          <a:p>
            <a:pPr>
              <a:spcBef>
                <a:spcPct val="20000"/>
              </a:spcBef>
              <a:buFont typeface="Arial" charset="0"/>
              <a:buNone/>
              <a:defRPr/>
            </a:pPr>
            <a:endParaRPr lang="en-US" sz="2400" b="1" dirty="0">
              <a:solidFill>
                <a:schemeClr val="accent5">
                  <a:lumMod val="75000"/>
                </a:schemeClr>
              </a:solidFill>
              <a:latin typeface="+mn-lt"/>
              <a:cs typeface="+mn-cs"/>
            </a:endParaRPr>
          </a:p>
          <a:p>
            <a:pPr>
              <a:spcBef>
                <a:spcPct val="20000"/>
              </a:spcBef>
              <a:buFont typeface="Arial" charset="0"/>
              <a:buNone/>
              <a:defRPr/>
            </a:pPr>
            <a:endParaRPr lang="en-US" sz="2400" b="1" dirty="0">
              <a:solidFill>
                <a:schemeClr val="accent5">
                  <a:lumMod val="75000"/>
                </a:schemeClr>
              </a:solidFill>
              <a:latin typeface="+mn-lt"/>
              <a:cs typeface="+mn-cs"/>
            </a:endParaRPr>
          </a:p>
        </p:txBody>
      </p:sp>
      <p:sp>
        <p:nvSpPr>
          <p:cNvPr id="2056" name="Slide Number Placeholder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131487B-6D0E-4B91-A713-EBD0530FF1EE}" type="slidenum">
              <a:rPr lang="en-US" sz="1400" smtClean="0">
                <a:solidFill>
                  <a:schemeClr val="bg1"/>
                </a:solidFill>
              </a:rPr>
              <a:pPr eaLnBrk="1" hangingPunct="1"/>
              <a:t>1</a:t>
            </a:fld>
            <a:endParaRPr lang="en-US" sz="1400">
              <a:solidFill>
                <a:schemeClr val="bg1"/>
              </a:solidFill>
            </a:endParaRPr>
          </a:p>
        </p:txBody>
      </p:sp>
    </p:spTree>
    <p:extLst>
      <p:ext uri="{BB962C8B-B14F-4D97-AF65-F5344CB8AC3E}">
        <p14:creationId xmlns:p14="http://schemas.microsoft.com/office/powerpoint/2010/main" val="14024745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49" y="200025"/>
            <a:ext cx="8043863" cy="714375"/>
          </a:xfrm>
          <a:solidFill>
            <a:schemeClr val="bg2">
              <a:lumMod val="90000"/>
            </a:schemeClr>
          </a:solidFill>
        </p:spPr>
        <p:txBody>
          <a:bodyPr/>
          <a:lstStyle/>
          <a:p>
            <a:r>
              <a:rPr lang="de-DE" dirty="0" err="1"/>
              <a:t>Example</a:t>
            </a:r>
            <a:r>
              <a:rPr lang="de-DE" dirty="0"/>
              <a:t> </a:t>
            </a:r>
            <a:r>
              <a:rPr lang="de-DE" dirty="0" err="1"/>
              <a:t>Strategy</a:t>
            </a:r>
            <a:r>
              <a:rPr lang="de-DE" dirty="0"/>
              <a:t> </a:t>
            </a:r>
            <a:r>
              <a:rPr lang="de-DE" dirty="0" err="1"/>
              <a:t>Map</a:t>
            </a:r>
            <a:endParaRPr lang="en-GB" dirty="0"/>
          </a:p>
        </p:txBody>
      </p:sp>
      <p:sp>
        <p:nvSpPr>
          <p:cNvPr id="4" name="Foliennummernplatzhalter 3"/>
          <p:cNvSpPr>
            <a:spLocks noGrp="1"/>
          </p:cNvSpPr>
          <p:nvPr>
            <p:ph type="sldNum" sz="quarter" idx="12"/>
          </p:nvPr>
        </p:nvSpPr>
        <p:spPr>
          <a:xfrm>
            <a:off x="8029574" y="6356351"/>
            <a:ext cx="485775" cy="365125"/>
          </a:xfrm>
        </p:spPr>
        <p:txBody>
          <a:bodyPr/>
          <a:lstStyle/>
          <a:p>
            <a:pPr>
              <a:defRPr/>
            </a:pPr>
            <a:fld id="{ED2B5C15-73F6-4EB6-90D2-7C526998F89B}" type="slidenum">
              <a:rPr lang="en-US" smtClean="0"/>
              <a:pPr>
                <a:defRPr/>
              </a:pPr>
              <a:t>10</a:t>
            </a:fld>
            <a:endParaRPr lang="en-US" dirty="0"/>
          </a:p>
        </p:txBody>
      </p:sp>
      <p:pic>
        <p:nvPicPr>
          <p:cNvPr id="1026" name="Picture 2" descr="http://www.rapid-business-intelligence-success.com/images/stratmapbig.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14424" y="1035050"/>
            <a:ext cx="7400926" cy="4508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49612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365127"/>
            <a:ext cx="7886700" cy="620712"/>
          </a:xfrm>
          <a:solidFill>
            <a:schemeClr val="bg2">
              <a:lumMod val="90000"/>
            </a:schemeClr>
          </a:solidFill>
        </p:spPr>
        <p:txBody>
          <a:bodyPr/>
          <a:lstStyle/>
          <a:p>
            <a:r>
              <a:rPr lang="de-DE" dirty="0"/>
              <a:t>Group Work</a:t>
            </a:r>
            <a:endParaRPr lang="en-GB" dirty="0"/>
          </a:p>
        </p:txBody>
      </p:sp>
      <p:sp>
        <p:nvSpPr>
          <p:cNvPr id="3" name="Inhaltsplatzhalter 2"/>
          <p:cNvSpPr>
            <a:spLocks noGrp="1"/>
          </p:cNvSpPr>
          <p:nvPr>
            <p:ph idx="1"/>
          </p:nvPr>
        </p:nvSpPr>
        <p:spPr>
          <a:xfrm>
            <a:off x="628650" y="1400175"/>
            <a:ext cx="7886700" cy="4776788"/>
          </a:xfrm>
        </p:spPr>
        <p:txBody>
          <a:bodyPr/>
          <a:lstStyle/>
          <a:p>
            <a:r>
              <a:rPr lang="de-DE" dirty="0"/>
              <a:t>2 Groups:</a:t>
            </a:r>
          </a:p>
          <a:p>
            <a:pPr lvl="1"/>
            <a:r>
              <a:rPr lang="de-DE" dirty="0"/>
              <a:t>Create a </a:t>
            </a:r>
            <a:r>
              <a:rPr lang="de-DE" dirty="0" err="1"/>
              <a:t>Strategy</a:t>
            </a:r>
            <a:r>
              <a:rPr lang="de-DE" dirty="0"/>
              <a:t> </a:t>
            </a:r>
            <a:r>
              <a:rPr lang="de-DE" dirty="0" err="1"/>
              <a:t>Map</a:t>
            </a:r>
            <a:r>
              <a:rPr lang="de-DE" dirty="0"/>
              <a:t> </a:t>
            </a:r>
            <a:r>
              <a:rPr lang="de-DE" dirty="0" err="1"/>
              <a:t>for</a:t>
            </a:r>
            <a:r>
              <a:rPr lang="de-DE" dirty="0"/>
              <a:t> a DTF</a:t>
            </a:r>
          </a:p>
          <a:p>
            <a:pPr lvl="1"/>
            <a:r>
              <a:rPr lang="de-DE" dirty="0" err="1"/>
              <a:t>Discuss</a:t>
            </a:r>
            <a:r>
              <a:rPr lang="de-DE" dirty="0"/>
              <a:t> </a:t>
            </a:r>
            <a:r>
              <a:rPr lang="de-DE" dirty="0" err="1"/>
              <a:t>for</a:t>
            </a:r>
            <a:r>
              <a:rPr lang="de-DE" dirty="0"/>
              <a:t> 1hour</a:t>
            </a:r>
          </a:p>
          <a:p>
            <a:pPr lvl="2"/>
            <a:r>
              <a:rPr lang="de-DE" dirty="0"/>
              <a:t>1 </a:t>
            </a:r>
            <a:r>
              <a:rPr lang="de-DE" dirty="0" err="1"/>
              <a:t>group</a:t>
            </a:r>
            <a:r>
              <a:rPr lang="de-DE" dirty="0"/>
              <a:t> </a:t>
            </a:r>
            <a:r>
              <a:rPr lang="de-DE" dirty="0" err="1"/>
              <a:t>leader</a:t>
            </a:r>
            <a:r>
              <a:rPr lang="de-DE" dirty="0"/>
              <a:t> </a:t>
            </a:r>
            <a:r>
              <a:rPr lang="de-DE" dirty="0" err="1"/>
              <a:t>to</a:t>
            </a:r>
            <a:r>
              <a:rPr lang="de-DE" dirty="0"/>
              <a:t> </a:t>
            </a:r>
            <a:r>
              <a:rPr lang="de-DE" dirty="0" err="1"/>
              <a:t>guide</a:t>
            </a:r>
            <a:r>
              <a:rPr lang="de-DE" dirty="0"/>
              <a:t> </a:t>
            </a:r>
            <a:r>
              <a:rPr lang="de-DE" dirty="0" err="1"/>
              <a:t>discussion</a:t>
            </a:r>
            <a:r>
              <a:rPr lang="de-DE" dirty="0"/>
              <a:t> </a:t>
            </a:r>
            <a:r>
              <a:rPr lang="de-DE" dirty="0" err="1"/>
              <a:t>and</a:t>
            </a:r>
            <a:r>
              <a:rPr lang="de-DE" dirty="0"/>
              <a:t> </a:t>
            </a:r>
            <a:r>
              <a:rPr lang="de-DE" dirty="0" err="1"/>
              <a:t>present</a:t>
            </a:r>
            <a:endParaRPr lang="de-DE" dirty="0"/>
          </a:p>
          <a:p>
            <a:pPr lvl="2"/>
            <a:r>
              <a:rPr lang="de-DE" dirty="0"/>
              <a:t>1 </a:t>
            </a:r>
            <a:r>
              <a:rPr lang="de-DE" dirty="0" err="1"/>
              <a:t>secretariate</a:t>
            </a:r>
            <a:r>
              <a:rPr lang="de-DE" dirty="0"/>
              <a:t> </a:t>
            </a:r>
            <a:r>
              <a:rPr lang="de-DE" dirty="0" err="1"/>
              <a:t>to</a:t>
            </a:r>
            <a:r>
              <a:rPr lang="de-DE" dirty="0"/>
              <a:t> </a:t>
            </a:r>
            <a:r>
              <a:rPr lang="de-DE" dirty="0" err="1"/>
              <a:t>take</a:t>
            </a:r>
            <a:r>
              <a:rPr lang="de-DE" dirty="0"/>
              <a:t> </a:t>
            </a:r>
            <a:r>
              <a:rPr lang="de-DE" dirty="0" err="1"/>
              <a:t>notes</a:t>
            </a:r>
            <a:endParaRPr lang="de-DE" dirty="0"/>
          </a:p>
          <a:p>
            <a:pPr lvl="1"/>
            <a:r>
              <a:rPr lang="de-DE" dirty="0" err="1"/>
              <a:t>Presentations</a:t>
            </a:r>
            <a:endParaRPr lang="de-DE" dirty="0"/>
          </a:p>
          <a:p>
            <a:pPr lvl="2"/>
            <a:r>
              <a:rPr lang="de-DE" dirty="0" err="1"/>
              <a:t>Each</a:t>
            </a:r>
            <a:r>
              <a:rPr lang="de-DE" dirty="0"/>
              <a:t> </a:t>
            </a:r>
            <a:r>
              <a:rPr lang="de-DE" dirty="0" err="1"/>
              <a:t>group</a:t>
            </a:r>
            <a:r>
              <a:rPr lang="de-DE" dirty="0"/>
              <a:t> 20 </a:t>
            </a:r>
          </a:p>
          <a:p>
            <a:pPr marL="914400" lvl="2" indent="0">
              <a:buNone/>
            </a:pPr>
            <a:r>
              <a:rPr lang="de-DE" dirty="0"/>
              <a:t>    </a:t>
            </a:r>
            <a:r>
              <a:rPr lang="de-DE" dirty="0" err="1"/>
              <a:t>minutes</a:t>
            </a:r>
            <a:endParaRPr lang="de-DE" dirty="0"/>
          </a:p>
          <a:p>
            <a:pPr lvl="1"/>
            <a:endParaRPr lang="en-GB" dirty="0"/>
          </a:p>
        </p:txBody>
      </p:sp>
      <p:sp>
        <p:nvSpPr>
          <p:cNvPr id="4" name="Foliennummernplatzhalter 3"/>
          <p:cNvSpPr>
            <a:spLocks noGrp="1"/>
          </p:cNvSpPr>
          <p:nvPr>
            <p:ph type="sldNum" sz="quarter" idx="12"/>
          </p:nvPr>
        </p:nvSpPr>
        <p:spPr>
          <a:xfrm>
            <a:off x="8058150" y="6356351"/>
            <a:ext cx="457200" cy="365125"/>
          </a:xfrm>
        </p:spPr>
        <p:txBody>
          <a:bodyPr/>
          <a:lstStyle/>
          <a:p>
            <a:pPr>
              <a:defRPr/>
            </a:pPr>
            <a:fld id="{ED2B5C15-73F6-4EB6-90D2-7C526998F89B}" type="slidenum">
              <a:rPr lang="en-US" smtClean="0"/>
              <a:pPr>
                <a:defRPr/>
              </a:pPr>
              <a:t>11</a:t>
            </a:fld>
            <a:endParaRPr lang="en-US" dirty="0"/>
          </a:p>
        </p:txBody>
      </p:sp>
      <p:pic>
        <p:nvPicPr>
          <p:cNvPr id="5" name="Grafik 4"/>
          <p:cNvPicPr>
            <a:picLocks noChangeAspect="1"/>
          </p:cNvPicPr>
          <p:nvPr/>
        </p:nvPicPr>
        <p:blipFill>
          <a:blip r:embed="rId2"/>
          <a:stretch>
            <a:fillRect/>
          </a:stretch>
        </p:blipFill>
        <p:spPr>
          <a:xfrm>
            <a:off x="3886200" y="3440455"/>
            <a:ext cx="4724400" cy="2655545"/>
          </a:xfrm>
          <a:prstGeom prst="rect">
            <a:avLst/>
          </a:prstGeom>
        </p:spPr>
      </p:pic>
    </p:spTree>
    <p:extLst>
      <p:ext uri="{BB962C8B-B14F-4D97-AF65-F5344CB8AC3E}">
        <p14:creationId xmlns:p14="http://schemas.microsoft.com/office/powerpoint/2010/main" val="10295703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365127"/>
            <a:ext cx="7886700" cy="677862"/>
          </a:xfrm>
          <a:solidFill>
            <a:schemeClr val="bg2">
              <a:lumMod val="90000"/>
            </a:schemeClr>
          </a:solidFill>
        </p:spPr>
        <p:txBody>
          <a:bodyPr/>
          <a:lstStyle/>
          <a:p>
            <a:r>
              <a:rPr lang="de-DE" dirty="0"/>
              <a:t>Key Performance </a:t>
            </a:r>
            <a:r>
              <a:rPr lang="de-DE" dirty="0" err="1"/>
              <a:t>Indicators</a:t>
            </a:r>
            <a:r>
              <a:rPr lang="de-DE" dirty="0"/>
              <a:t> (KPI)</a:t>
            </a:r>
            <a:endParaRPr lang="en-GB" dirty="0"/>
          </a:p>
        </p:txBody>
      </p:sp>
      <p:sp>
        <p:nvSpPr>
          <p:cNvPr id="3" name="Inhaltsplatzhalter 2"/>
          <p:cNvSpPr>
            <a:spLocks noGrp="1"/>
          </p:cNvSpPr>
          <p:nvPr>
            <p:ph idx="1"/>
          </p:nvPr>
        </p:nvSpPr>
        <p:spPr>
          <a:xfrm>
            <a:off x="628649" y="1271588"/>
            <a:ext cx="8158163" cy="4905375"/>
          </a:xfrm>
        </p:spPr>
        <p:txBody>
          <a:bodyPr/>
          <a:lstStyle/>
          <a:p>
            <a:r>
              <a:rPr lang="en-GB" sz="2800" dirty="0"/>
              <a:t>financial and non-financial metrics </a:t>
            </a:r>
          </a:p>
          <a:p>
            <a:pPr marL="0" indent="0">
              <a:buNone/>
            </a:pPr>
            <a:endParaRPr lang="en-GB" sz="2800" dirty="0"/>
          </a:p>
          <a:p>
            <a:r>
              <a:rPr lang="en-GB" sz="2800" dirty="0"/>
              <a:t>help to define and measure progress toward  goals</a:t>
            </a:r>
          </a:p>
          <a:p>
            <a:pPr marL="0" indent="0">
              <a:buNone/>
            </a:pPr>
            <a:endParaRPr lang="en-GB" sz="2800" dirty="0"/>
          </a:p>
          <a:p>
            <a:r>
              <a:rPr lang="de-DE" sz="2800" dirty="0" err="1"/>
              <a:t>Measure</a:t>
            </a:r>
            <a:r>
              <a:rPr lang="de-DE" sz="2800" dirty="0"/>
              <a:t> </a:t>
            </a:r>
            <a:r>
              <a:rPr lang="de-DE" sz="2800" dirty="0" err="1"/>
              <a:t>performance</a:t>
            </a:r>
            <a:r>
              <a:rPr lang="de-DE" sz="2800" dirty="0"/>
              <a:t> </a:t>
            </a:r>
            <a:r>
              <a:rPr lang="de-DE" sz="2800" dirty="0" err="1"/>
              <a:t>before</a:t>
            </a:r>
            <a:r>
              <a:rPr lang="de-DE" sz="2800" dirty="0"/>
              <a:t> </a:t>
            </a:r>
            <a:r>
              <a:rPr lang="de-DE" sz="2800" dirty="0" err="1"/>
              <a:t>it</a:t>
            </a:r>
            <a:r>
              <a:rPr lang="de-DE" sz="2800" dirty="0"/>
              <a:t> </a:t>
            </a:r>
            <a:r>
              <a:rPr lang="de-DE" sz="2800" dirty="0" err="1"/>
              <a:t>is</a:t>
            </a:r>
            <a:r>
              <a:rPr lang="de-DE" sz="2800" dirty="0"/>
              <a:t> </a:t>
            </a:r>
            <a:r>
              <a:rPr lang="de-DE" sz="2800" dirty="0" err="1"/>
              <a:t>too</a:t>
            </a:r>
            <a:r>
              <a:rPr lang="de-DE" sz="2800" dirty="0"/>
              <a:t> </a:t>
            </a:r>
            <a:r>
              <a:rPr lang="de-DE" sz="2800" dirty="0" err="1"/>
              <a:t>late</a:t>
            </a:r>
            <a:endParaRPr lang="de-DE" sz="2800" dirty="0"/>
          </a:p>
          <a:p>
            <a:pPr marL="0" indent="0">
              <a:buNone/>
            </a:pPr>
            <a:endParaRPr lang="de-DE" sz="2800" dirty="0"/>
          </a:p>
          <a:p>
            <a:r>
              <a:rPr lang="de-DE" sz="2800" dirty="0"/>
              <a:t>Each of the main goals has indicators</a:t>
            </a:r>
          </a:p>
          <a:p>
            <a:pPr lvl="1"/>
            <a:r>
              <a:rPr lang="de-DE" sz="2400" dirty="0"/>
              <a:t>E.g. </a:t>
            </a:r>
            <a:r>
              <a:rPr lang="de-DE" sz="2400" dirty="0" err="1"/>
              <a:t>scheduling</a:t>
            </a:r>
            <a:r>
              <a:rPr lang="de-DE" sz="2400" dirty="0"/>
              <a:t> 3 </a:t>
            </a:r>
            <a:r>
              <a:rPr lang="de-DE" sz="2400" dirty="0" err="1"/>
              <a:t>small</a:t>
            </a:r>
            <a:r>
              <a:rPr lang="de-DE" sz="2400" dirty="0"/>
              <a:t> </a:t>
            </a:r>
            <a:r>
              <a:rPr lang="de-DE" sz="2400" dirty="0" err="1"/>
              <a:t>exhauster</a:t>
            </a:r>
            <a:r>
              <a:rPr lang="de-DE" sz="2400" dirty="0"/>
              <a:t> </a:t>
            </a:r>
            <a:r>
              <a:rPr lang="de-DE" sz="2400" dirty="0" err="1"/>
              <a:t>trucks</a:t>
            </a:r>
            <a:r>
              <a:rPr lang="de-DE" sz="2400" dirty="0"/>
              <a:t> per </a:t>
            </a:r>
            <a:r>
              <a:rPr lang="de-DE" sz="2400" dirty="0" err="1"/>
              <a:t>day</a:t>
            </a:r>
            <a:r>
              <a:rPr lang="de-DE" sz="2400" dirty="0"/>
              <a:t> vs. The </a:t>
            </a:r>
            <a:r>
              <a:rPr lang="de-DE" sz="2400" dirty="0" err="1"/>
              <a:t>actual</a:t>
            </a:r>
            <a:r>
              <a:rPr lang="de-DE" sz="2400" dirty="0"/>
              <a:t> </a:t>
            </a:r>
            <a:r>
              <a:rPr lang="de-DE" sz="2400" dirty="0" err="1"/>
              <a:t>number</a:t>
            </a:r>
            <a:r>
              <a:rPr lang="de-DE" sz="2400" dirty="0"/>
              <a:t> </a:t>
            </a:r>
            <a:r>
              <a:rPr lang="de-DE" sz="2400" dirty="0" err="1"/>
              <a:t>of</a:t>
            </a:r>
            <a:r>
              <a:rPr lang="de-DE" sz="2400" dirty="0"/>
              <a:t> </a:t>
            </a:r>
            <a:r>
              <a:rPr lang="de-DE" sz="2400" dirty="0" err="1"/>
              <a:t>trucks</a:t>
            </a:r>
            <a:r>
              <a:rPr lang="de-DE" sz="2400" dirty="0"/>
              <a:t> </a:t>
            </a:r>
            <a:r>
              <a:rPr lang="de-DE" sz="2400" dirty="0" err="1"/>
              <a:t>scheduled</a:t>
            </a:r>
            <a:endParaRPr lang="en-GB" sz="2400" dirty="0"/>
          </a:p>
          <a:p>
            <a:endParaRPr lang="en-GB" dirty="0"/>
          </a:p>
        </p:txBody>
      </p:sp>
      <p:sp>
        <p:nvSpPr>
          <p:cNvPr id="4" name="Foliennummernplatzhalter 3"/>
          <p:cNvSpPr>
            <a:spLocks noGrp="1"/>
          </p:cNvSpPr>
          <p:nvPr>
            <p:ph type="sldNum" sz="quarter" idx="12"/>
          </p:nvPr>
        </p:nvSpPr>
        <p:spPr>
          <a:xfrm>
            <a:off x="8029574" y="6356351"/>
            <a:ext cx="485775" cy="365125"/>
          </a:xfrm>
        </p:spPr>
        <p:txBody>
          <a:bodyPr/>
          <a:lstStyle/>
          <a:p>
            <a:pPr>
              <a:defRPr/>
            </a:pPr>
            <a:fld id="{ED2B5C15-73F6-4EB6-90D2-7C526998F89B}" type="slidenum">
              <a:rPr lang="en-US" smtClean="0"/>
              <a:pPr>
                <a:defRPr/>
              </a:pPr>
              <a:t>12</a:t>
            </a:fld>
            <a:endParaRPr lang="en-US" dirty="0"/>
          </a:p>
        </p:txBody>
      </p:sp>
    </p:spTree>
    <p:extLst>
      <p:ext uri="{BB962C8B-B14F-4D97-AF65-F5344CB8AC3E}">
        <p14:creationId xmlns:p14="http://schemas.microsoft.com/office/powerpoint/2010/main" val="1170454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365127"/>
            <a:ext cx="7886700" cy="606424"/>
          </a:xfrm>
          <a:solidFill>
            <a:schemeClr val="bg2">
              <a:lumMod val="90000"/>
            </a:schemeClr>
          </a:solidFill>
        </p:spPr>
        <p:txBody>
          <a:bodyPr/>
          <a:lstStyle/>
          <a:p>
            <a:r>
              <a:rPr lang="de-DE" dirty="0"/>
              <a:t>Group Work</a:t>
            </a:r>
            <a:endParaRPr lang="en-GB" dirty="0"/>
          </a:p>
        </p:txBody>
      </p:sp>
      <p:sp>
        <p:nvSpPr>
          <p:cNvPr id="3" name="Inhaltsplatzhalter 2"/>
          <p:cNvSpPr>
            <a:spLocks noGrp="1"/>
          </p:cNvSpPr>
          <p:nvPr>
            <p:ph idx="1"/>
          </p:nvPr>
        </p:nvSpPr>
        <p:spPr/>
        <p:txBody>
          <a:bodyPr/>
          <a:lstStyle/>
          <a:p>
            <a:r>
              <a:rPr lang="de-DE" dirty="0"/>
              <a:t>2 Groups:</a:t>
            </a:r>
          </a:p>
          <a:p>
            <a:pPr lvl="1"/>
            <a:r>
              <a:rPr lang="de-DE" dirty="0" err="1"/>
              <a:t>Based</a:t>
            </a:r>
            <a:r>
              <a:rPr lang="de-DE" dirty="0"/>
              <a:t> </a:t>
            </a:r>
            <a:r>
              <a:rPr lang="de-DE" dirty="0" err="1"/>
              <a:t>your</a:t>
            </a:r>
            <a:r>
              <a:rPr lang="de-DE" dirty="0"/>
              <a:t> </a:t>
            </a:r>
            <a:r>
              <a:rPr lang="de-DE" dirty="0" err="1"/>
              <a:t>the</a:t>
            </a:r>
            <a:r>
              <a:rPr lang="de-DE" dirty="0"/>
              <a:t> </a:t>
            </a:r>
            <a:r>
              <a:rPr lang="de-DE" dirty="0" err="1"/>
              <a:t>Strategy</a:t>
            </a:r>
            <a:r>
              <a:rPr lang="de-DE" dirty="0"/>
              <a:t> </a:t>
            </a:r>
            <a:r>
              <a:rPr lang="de-DE" dirty="0" err="1"/>
              <a:t>Map</a:t>
            </a:r>
            <a:r>
              <a:rPr lang="de-DE" dirty="0"/>
              <a:t>, </a:t>
            </a:r>
            <a:r>
              <a:rPr lang="de-DE" dirty="0" err="1"/>
              <a:t>develop</a:t>
            </a:r>
            <a:r>
              <a:rPr lang="de-DE"/>
              <a:t> KPI</a:t>
            </a:r>
            <a:endParaRPr lang="de-DE" dirty="0"/>
          </a:p>
          <a:p>
            <a:pPr lvl="1"/>
            <a:r>
              <a:rPr lang="de-DE" dirty="0" err="1"/>
              <a:t>Discuss</a:t>
            </a:r>
            <a:r>
              <a:rPr lang="de-DE" dirty="0"/>
              <a:t> </a:t>
            </a:r>
            <a:r>
              <a:rPr lang="de-DE" dirty="0" err="1"/>
              <a:t>for</a:t>
            </a:r>
            <a:r>
              <a:rPr lang="de-DE" dirty="0"/>
              <a:t> 1hour</a:t>
            </a:r>
          </a:p>
          <a:p>
            <a:pPr lvl="2"/>
            <a:r>
              <a:rPr lang="de-DE" dirty="0"/>
              <a:t>1 </a:t>
            </a:r>
            <a:r>
              <a:rPr lang="de-DE" dirty="0" err="1"/>
              <a:t>group</a:t>
            </a:r>
            <a:r>
              <a:rPr lang="de-DE" dirty="0"/>
              <a:t> </a:t>
            </a:r>
            <a:r>
              <a:rPr lang="de-DE" dirty="0" err="1"/>
              <a:t>leader</a:t>
            </a:r>
            <a:r>
              <a:rPr lang="de-DE" dirty="0"/>
              <a:t> </a:t>
            </a:r>
            <a:r>
              <a:rPr lang="de-DE" dirty="0" err="1"/>
              <a:t>to</a:t>
            </a:r>
            <a:r>
              <a:rPr lang="de-DE" dirty="0"/>
              <a:t> </a:t>
            </a:r>
            <a:r>
              <a:rPr lang="de-DE" dirty="0" err="1"/>
              <a:t>guide</a:t>
            </a:r>
            <a:r>
              <a:rPr lang="de-DE" dirty="0"/>
              <a:t> </a:t>
            </a:r>
            <a:r>
              <a:rPr lang="de-DE" dirty="0" err="1"/>
              <a:t>discussion</a:t>
            </a:r>
            <a:r>
              <a:rPr lang="de-DE" dirty="0"/>
              <a:t> </a:t>
            </a:r>
            <a:r>
              <a:rPr lang="de-DE" dirty="0" err="1"/>
              <a:t>and</a:t>
            </a:r>
            <a:r>
              <a:rPr lang="de-DE" dirty="0"/>
              <a:t> </a:t>
            </a:r>
            <a:r>
              <a:rPr lang="de-DE" dirty="0" err="1"/>
              <a:t>present</a:t>
            </a:r>
            <a:endParaRPr lang="de-DE" dirty="0"/>
          </a:p>
          <a:p>
            <a:pPr lvl="2"/>
            <a:r>
              <a:rPr lang="de-DE" dirty="0"/>
              <a:t>1 </a:t>
            </a:r>
            <a:r>
              <a:rPr lang="de-DE" dirty="0" err="1"/>
              <a:t>secretariate</a:t>
            </a:r>
            <a:r>
              <a:rPr lang="de-DE" dirty="0"/>
              <a:t> </a:t>
            </a:r>
            <a:r>
              <a:rPr lang="de-DE" dirty="0" err="1"/>
              <a:t>to</a:t>
            </a:r>
            <a:r>
              <a:rPr lang="de-DE" dirty="0"/>
              <a:t> </a:t>
            </a:r>
            <a:r>
              <a:rPr lang="de-DE" dirty="0" err="1"/>
              <a:t>take</a:t>
            </a:r>
            <a:r>
              <a:rPr lang="de-DE" dirty="0"/>
              <a:t> </a:t>
            </a:r>
            <a:r>
              <a:rPr lang="de-DE" dirty="0" err="1"/>
              <a:t>notes</a:t>
            </a:r>
            <a:endParaRPr lang="de-DE" dirty="0"/>
          </a:p>
          <a:p>
            <a:pPr lvl="1"/>
            <a:r>
              <a:rPr lang="de-DE" dirty="0" err="1"/>
              <a:t>Presentations</a:t>
            </a:r>
            <a:endParaRPr lang="de-DE" dirty="0"/>
          </a:p>
          <a:p>
            <a:pPr lvl="2"/>
            <a:r>
              <a:rPr lang="de-DE" dirty="0" err="1"/>
              <a:t>Each</a:t>
            </a:r>
            <a:r>
              <a:rPr lang="de-DE" dirty="0"/>
              <a:t> </a:t>
            </a:r>
            <a:r>
              <a:rPr lang="de-DE" dirty="0" err="1"/>
              <a:t>group</a:t>
            </a:r>
            <a:r>
              <a:rPr lang="de-DE" dirty="0"/>
              <a:t> 20 </a:t>
            </a:r>
            <a:r>
              <a:rPr lang="de-DE" dirty="0" err="1"/>
              <a:t>minutes</a:t>
            </a:r>
            <a:endParaRPr lang="de-DE" dirty="0"/>
          </a:p>
          <a:p>
            <a:endParaRPr lang="en-GB" dirty="0"/>
          </a:p>
        </p:txBody>
      </p:sp>
      <p:sp>
        <p:nvSpPr>
          <p:cNvPr id="4" name="Foliennummernplatzhalter 3"/>
          <p:cNvSpPr>
            <a:spLocks noGrp="1"/>
          </p:cNvSpPr>
          <p:nvPr>
            <p:ph type="sldNum" sz="quarter" idx="12"/>
          </p:nvPr>
        </p:nvSpPr>
        <p:spPr>
          <a:xfrm>
            <a:off x="8072438" y="6356351"/>
            <a:ext cx="442912" cy="365125"/>
          </a:xfrm>
        </p:spPr>
        <p:txBody>
          <a:bodyPr/>
          <a:lstStyle/>
          <a:p>
            <a:pPr>
              <a:defRPr/>
            </a:pPr>
            <a:fld id="{ED2B5C15-73F6-4EB6-90D2-7C526998F89B}" type="slidenum">
              <a:rPr lang="en-US" smtClean="0"/>
              <a:pPr>
                <a:defRPr/>
              </a:pPr>
              <a:t>13</a:t>
            </a:fld>
            <a:endParaRPr lang="en-US"/>
          </a:p>
        </p:txBody>
      </p:sp>
    </p:spTree>
    <p:extLst>
      <p:ext uri="{BB962C8B-B14F-4D97-AF65-F5344CB8AC3E}">
        <p14:creationId xmlns:p14="http://schemas.microsoft.com/office/powerpoint/2010/main" val="2005628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365127"/>
            <a:ext cx="7886700" cy="735012"/>
          </a:xfrm>
          <a:solidFill>
            <a:schemeClr val="bg2">
              <a:lumMod val="90000"/>
            </a:schemeClr>
          </a:solidFill>
        </p:spPr>
        <p:txBody>
          <a:bodyPr/>
          <a:lstStyle/>
          <a:p>
            <a:r>
              <a:rPr lang="de-DE" dirty="0"/>
              <a:t>Dashboards</a:t>
            </a:r>
            <a:endParaRPr lang="en-GB" dirty="0"/>
          </a:p>
        </p:txBody>
      </p:sp>
      <p:sp>
        <p:nvSpPr>
          <p:cNvPr id="3" name="Inhaltsplatzhalter 2"/>
          <p:cNvSpPr>
            <a:spLocks noGrp="1"/>
          </p:cNvSpPr>
          <p:nvPr>
            <p:ph idx="1"/>
          </p:nvPr>
        </p:nvSpPr>
        <p:spPr/>
        <p:txBody>
          <a:bodyPr/>
          <a:lstStyle/>
          <a:p>
            <a:r>
              <a:rPr lang="de-DE" dirty="0"/>
              <a:t>Tool </a:t>
            </a:r>
            <a:r>
              <a:rPr lang="de-DE" dirty="0" err="1"/>
              <a:t>to</a:t>
            </a:r>
            <a:r>
              <a:rPr lang="de-DE" dirty="0"/>
              <a:t> </a:t>
            </a:r>
            <a:r>
              <a:rPr lang="de-DE" dirty="0" err="1"/>
              <a:t>help</a:t>
            </a:r>
            <a:r>
              <a:rPr lang="de-DE" dirty="0"/>
              <a:t> </a:t>
            </a:r>
            <a:r>
              <a:rPr lang="de-DE" dirty="0" err="1"/>
              <a:t>monitor</a:t>
            </a:r>
            <a:r>
              <a:rPr lang="de-DE" dirty="0"/>
              <a:t> </a:t>
            </a:r>
            <a:r>
              <a:rPr lang="de-DE" dirty="0" err="1"/>
              <a:t>the</a:t>
            </a:r>
            <a:r>
              <a:rPr lang="de-DE" dirty="0"/>
              <a:t> </a:t>
            </a:r>
            <a:r>
              <a:rPr lang="de-DE" dirty="0" err="1"/>
              <a:t>performance</a:t>
            </a:r>
            <a:r>
              <a:rPr lang="de-DE" dirty="0"/>
              <a:t> </a:t>
            </a:r>
            <a:r>
              <a:rPr lang="de-DE" dirty="0" err="1"/>
              <a:t>toward</a:t>
            </a:r>
            <a:r>
              <a:rPr lang="de-DE" dirty="0"/>
              <a:t> </a:t>
            </a:r>
            <a:r>
              <a:rPr lang="de-DE" dirty="0" err="1"/>
              <a:t>set</a:t>
            </a:r>
            <a:r>
              <a:rPr lang="de-DE" dirty="0"/>
              <a:t> </a:t>
            </a:r>
            <a:r>
              <a:rPr lang="de-DE" dirty="0" err="1"/>
              <a:t>goals</a:t>
            </a:r>
            <a:endParaRPr lang="de-DE" dirty="0"/>
          </a:p>
          <a:p>
            <a:r>
              <a:rPr lang="de-DE" dirty="0" err="1"/>
              <a:t>Based</a:t>
            </a:r>
            <a:r>
              <a:rPr lang="de-DE" dirty="0"/>
              <a:t> on KPI</a:t>
            </a:r>
          </a:p>
          <a:p>
            <a:r>
              <a:rPr lang="de-DE" dirty="0"/>
              <a:t>Digital</a:t>
            </a:r>
            <a:endParaRPr lang="en-GB" dirty="0"/>
          </a:p>
        </p:txBody>
      </p:sp>
      <p:sp>
        <p:nvSpPr>
          <p:cNvPr id="4" name="Foliennummernplatzhalter 3"/>
          <p:cNvSpPr>
            <a:spLocks noGrp="1"/>
          </p:cNvSpPr>
          <p:nvPr>
            <p:ph type="sldNum" sz="quarter" idx="12"/>
          </p:nvPr>
        </p:nvSpPr>
        <p:spPr>
          <a:xfrm>
            <a:off x="8029574" y="6356351"/>
            <a:ext cx="485775" cy="365125"/>
          </a:xfrm>
        </p:spPr>
        <p:txBody>
          <a:bodyPr/>
          <a:lstStyle/>
          <a:p>
            <a:pPr>
              <a:defRPr/>
            </a:pPr>
            <a:fld id="{ED2B5C15-73F6-4EB6-90D2-7C526998F89B}" type="slidenum">
              <a:rPr lang="en-US" smtClean="0"/>
              <a:pPr>
                <a:defRPr/>
              </a:pPr>
              <a:t>14</a:t>
            </a:fld>
            <a:endParaRPr lang="en-US" dirty="0"/>
          </a:p>
        </p:txBody>
      </p:sp>
    </p:spTree>
    <p:extLst>
      <p:ext uri="{BB962C8B-B14F-4D97-AF65-F5344CB8AC3E}">
        <p14:creationId xmlns:p14="http://schemas.microsoft.com/office/powerpoint/2010/main" val="37679747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365126"/>
            <a:ext cx="7886700" cy="692149"/>
          </a:xfrm>
          <a:solidFill>
            <a:schemeClr val="bg2">
              <a:lumMod val="90000"/>
            </a:schemeClr>
          </a:solidFill>
        </p:spPr>
        <p:txBody>
          <a:bodyPr/>
          <a:lstStyle/>
          <a:p>
            <a:r>
              <a:rPr lang="de-DE" dirty="0" err="1"/>
              <a:t>What</a:t>
            </a:r>
            <a:r>
              <a:rPr lang="de-DE" dirty="0"/>
              <a:t> </a:t>
            </a:r>
            <a:r>
              <a:rPr lang="de-DE" dirty="0" err="1"/>
              <a:t>have</a:t>
            </a:r>
            <a:r>
              <a:rPr lang="de-DE" dirty="0"/>
              <a:t> </a:t>
            </a:r>
            <a:r>
              <a:rPr lang="de-DE" dirty="0" err="1"/>
              <a:t>we</a:t>
            </a:r>
            <a:r>
              <a:rPr lang="de-DE" dirty="0"/>
              <a:t> </a:t>
            </a:r>
            <a:r>
              <a:rPr lang="de-DE" dirty="0" err="1"/>
              <a:t>achieved</a:t>
            </a:r>
            <a:r>
              <a:rPr lang="de-DE" dirty="0"/>
              <a:t> </a:t>
            </a:r>
            <a:r>
              <a:rPr lang="de-DE" dirty="0" err="1"/>
              <a:t>today</a:t>
            </a:r>
            <a:r>
              <a:rPr lang="de-DE" dirty="0"/>
              <a:t>?</a:t>
            </a:r>
            <a:endParaRPr lang="en-GB" dirty="0"/>
          </a:p>
        </p:txBody>
      </p:sp>
      <p:sp>
        <p:nvSpPr>
          <p:cNvPr id="3" name="Inhaltsplatzhalter 2"/>
          <p:cNvSpPr>
            <a:spLocks noGrp="1"/>
          </p:cNvSpPr>
          <p:nvPr>
            <p:ph idx="1"/>
          </p:nvPr>
        </p:nvSpPr>
        <p:spPr/>
        <p:txBody>
          <a:bodyPr/>
          <a:lstStyle/>
          <a:p>
            <a:r>
              <a:rPr lang="de-DE" dirty="0"/>
              <a:t>Understanding </a:t>
            </a:r>
            <a:r>
              <a:rPr lang="de-DE" dirty="0" err="1"/>
              <a:t>of</a:t>
            </a:r>
            <a:r>
              <a:rPr lang="de-DE" dirty="0"/>
              <a:t> Business </a:t>
            </a:r>
            <a:r>
              <a:rPr lang="de-DE" dirty="0" err="1"/>
              <a:t>Strategy</a:t>
            </a:r>
            <a:r>
              <a:rPr lang="de-DE" dirty="0"/>
              <a:t> Development</a:t>
            </a:r>
          </a:p>
          <a:p>
            <a:r>
              <a:rPr lang="de-DE" dirty="0" err="1"/>
              <a:t>Conducting</a:t>
            </a:r>
            <a:r>
              <a:rPr lang="de-DE" dirty="0"/>
              <a:t> a SWOT Analysis </a:t>
            </a:r>
            <a:r>
              <a:rPr lang="de-DE" dirty="0" err="1"/>
              <a:t>for</a:t>
            </a:r>
            <a:r>
              <a:rPr lang="de-DE" dirty="0"/>
              <a:t> a DTF</a:t>
            </a:r>
          </a:p>
          <a:p>
            <a:r>
              <a:rPr lang="de-DE" dirty="0" err="1"/>
              <a:t>Developing</a:t>
            </a:r>
            <a:r>
              <a:rPr lang="de-DE" dirty="0"/>
              <a:t> a </a:t>
            </a:r>
            <a:r>
              <a:rPr lang="de-DE" dirty="0" err="1"/>
              <a:t>Strategy</a:t>
            </a:r>
            <a:r>
              <a:rPr lang="de-DE" dirty="0"/>
              <a:t> </a:t>
            </a:r>
            <a:r>
              <a:rPr lang="de-DE" dirty="0" err="1"/>
              <a:t>Map</a:t>
            </a:r>
            <a:r>
              <a:rPr lang="de-DE" dirty="0"/>
              <a:t>  </a:t>
            </a:r>
            <a:r>
              <a:rPr lang="de-DE" dirty="0" err="1"/>
              <a:t>and</a:t>
            </a:r>
            <a:r>
              <a:rPr lang="de-DE" dirty="0"/>
              <a:t> KPI </a:t>
            </a:r>
            <a:r>
              <a:rPr lang="de-DE" dirty="0" err="1"/>
              <a:t>for</a:t>
            </a:r>
            <a:r>
              <a:rPr lang="de-DE" dirty="0"/>
              <a:t> a DTF</a:t>
            </a:r>
          </a:p>
          <a:p>
            <a:endParaRPr lang="de-DE" dirty="0"/>
          </a:p>
          <a:p>
            <a:r>
              <a:rPr lang="de-DE" dirty="0" err="1"/>
              <a:t>What</a:t>
            </a:r>
            <a:r>
              <a:rPr lang="de-DE" dirty="0"/>
              <a:t> </a:t>
            </a:r>
            <a:r>
              <a:rPr lang="de-DE" dirty="0" err="1"/>
              <a:t>else</a:t>
            </a:r>
            <a:r>
              <a:rPr lang="de-DE" dirty="0"/>
              <a:t> </a:t>
            </a:r>
            <a:r>
              <a:rPr lang="de-DE" dirty="0" err="1"/>
              <a:t>have</a:t>
            </a:r>
            <a:r>
              <a:rPr lang="de-DE" dirty="0"/>
              <a:t> </a:t>
            </a:r>
            <a:r>
              <a:rPr lang="de-DE" dirty="0" err="1"/>
              <a:t>we</a:t>
            </a:r>
            <a:r>
              <a:rPr lang="de-DE" dirty="0"/>
              <a:t> </a:t>
            </a:r>
            <a:r>
              <a:rPr lang="de-DE" dirty="0" err="1"/>
              <a:t>achieves</a:t>
            </a:r>
            <a:r>
              <a:rPr lang="de-DE" dirty="0"/>
              <a:t> </a:t>
            </a:r>
            <a:r>
              <a:rPr lang="de-DE" dirty="0" err="1"/>
              <a:t>or</a:t>
            </a:r>
            <a:r>
              <a:rPr lang="de-DE" dirty="0"/>
              <a:t> </a:t>
            </a:r>
            <a:r>
              <a:rPr lang="de-DE" dirty="0" err="1"/>
              <a:t>learnt</a:t>
            </a:r>
            <a:r>
              <a:rPr lang="de-DE" dirty="0"/>
              <a:t>? (</a:t>
            </a:r>
            <a:r>
              <a:rPr lang="de-DE" dirty="0" err="1"/>
              <a:t>voicing</a:t>
            </a:r>
            <a:r>
              <a:rPr lang="de-DE" dirty="0"/>
              <a:t>, </a:t>
            </a:r>
            <a:r>
              <a:rPr lang="de-DE" dirty="0" err="1"/>
              <a:t>your</a:t>
            </a:r>
            <a:r>
              <a:rPr lang="de-DE" dirty="0"/>
              <a:t> </a:t>
            </a:r>
            <a:r>
              <a:rPr lang="de-DE" dirty="0" err="1"/>
              <a:t>comments</a:t>
            </a:r>
            <a:r>
              <a:rPr lang="de-DE" dirty="0"/>
              <a:t>)</a:t>
            </a:r>
          </a:p>
          <a:p>
            <a:pPr marL="0" indent="0">
              <a:buNone/>
            </a:pPr>
            <a:endParaRPr lang="de-DE" dirty="0"/>
          </a:p>
          <a:p>
            <a:endParaRPr lang="en-GB" dirty="0"/>
          </a:p>
        </p:txBody>
      </p:sp>
      <p:sp>
        <p:nvSpPr>
          <p:cNvPr id="4" name="Foliennummernplatzhalter 3"/>
          <p:cNvSpPr>
            <a:spLocks noGrp="1"/>
          </p:cNvSpPr>
          <p:nvPr>
            <p:ph type="sldNum" sz="quarter" idx="12"/>
          </p:nvPr>
        </p:nvSpPr>
        <p:spPr>
          <a:xfrm>
            <a:off x="8058150" y="6356351"/>
            <a:ext cx="457200" cy="365125"/>
          </a:xfrm>
        </p:spPr>
        <p:txBody>
          <a:bodyPr/>
          <a:lstStyle/>
          <a:p>
            <a:pPr>
              <a:defRPr/>
            </a:pPr>
            <a:fld id="{ED2B5C15-73F6-4EB6-90D2-7C526998F89B}" type="slidenum">
              <a:rPr lang="en-US" smtClean="0"/>
              <a:pPr>
                <a:defRPr/>
              </a:pPr>
              <a:t>15</a:t>
            </a:fld>
            <a:endParaRPr lang="en-US" dirty="0"/>
          </a:p>
        </p:txBody>
      </p:sp>
    </p:spTree>
    <p:extLst>
      <p:ext uri="{BB962C8B-B14F-4D97-AF65-F5344CB8AC3E}">
        <p14:creationId xmlns:p14="http://schemas.microsoft.com/office/powerpoint/2010/main" val="486840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365127"/>
            <a:ext cx="7886700" cy="792162"/>
          </a:xfrm>
          <a:solidFill>
            <a:schemeClr val="bg2">
              <a:lumMod val="90000"/>
            </a:schemeClr>
          </a:solidFill>
        </p:spPr>
        <p:txBody>
          <a:bodyPr/>
          <a:lstStyle/>
          <a:p>
            <a:r>
              <a:rPr lang="de-DE" dirty="0"/>
              <a:t>Business </a:t>
            </a:r>
            <a:r>
              <a:rPr lang="de-DE" dirty="0" err="1"/>
              <a:t>Strategy</a:t>
            </a:r>
            <a:r>
              <a:rPr lang="de-DE" dirty="0"/>
              <a:t> </a:t>
            </a:r>
            <a:r>
              <a:rPr lang="de-DE" dirty="0" err="1"/>
              <a:t>Introduction</a:t>
            </a:r>
            <a:endParaRPr lang="en-GB" dirty="0"/>
          </a:p>
        </p:txBody>
      </p:sp>
      <p:sp>
        <p:nvSpPr>
          <p:cNvPr id="3" name="Inhaltsplatzhalter 2"/>
          <p:cNvSpPr>
            <a:spLocks noGrp="1"/>
          </p:cNvSpPr>
          <p:nvPr>
            <p:ph idx="1"/>
          </p:nvPr>
        </p:nvSpPr>
        <p:spPr>
          <a:xfrm>
            <a:off x="628650" y="1157289"/>
            <a:ext cx="7886700" cy="3314699"/>
          </a:xfrm>
        </p:spPr>
        <p:txBody>
          <a:bodyPr/>
          <a:lstStyle/>
          <a:p>
            <a:pPr marL="0" indent="0">
              <a:buNone/>
            </a:pPr>
            <a:endParaRPr lang="de-DE" dirty="0"/>
          </a:p>
          <a:p>
            <a:pPr marL="0" indent="0">
              <a:buNone/>
            </a:pPr>
            <a:endParaRPr lang="de-DE" dirty="0"/>
          </a:p>
          <a:p>
            <a:pPr marL="0" indent="0">
              <a:buNone/>
            </a:pPr>
            <a:endParaRPr lang="de-DE" dirty="0"/>
          </a:p>
          <a:p>
            <a:pPr marL="0" indent="0">
              <a:buNone/>
            </a:pPr>
            <a:r>
              <a:rPr lang="de-DE" dirty="0"/>
              <a:t>	</a:t>
            </a:r>
            <a:r>
              <a:rPr lang="de-DE" dirty="0" err="1"/>
              <a:t>According</a:t>
            </a:r>
            <a:r>
              <a:rPr lang="de-DE" dirty="0"/>
              <a:t> </a:t>
            </a:r>
            <a:r>
              <a:rPr lang="de-DE" dirty="0" err="1"/>
              <a:t>to</a:t>
            </a:r>
            <a:r>
              <a:rPr lang="de-DE" dirty="0"/>
              <a:t> </a:t>
            </a:r>
            <a:r>
              <a:rPr lang="de-DE" dirty="0" err="1"/>
              <a:t>you</a:t>
            </a:r>
            <a:r>
              <a:rPr lang="de-DE" dirty="0"/>
              <a:t>, </a:t>
            </a:r>
            <a:r>
              <a:rPr lang="de-DE" dirty="0" err="1"/>
              <a:t>what</a:t>
            </a:r>
            <a:r>
              <a:rPr lang="de-DE" dirty="0"/>
              <a:t> </a:t>
            </a:r>
            <a:r>
              <a:rPr lang="de-DE" dirty="0" err="1"/>
              <a:t>is</a:t>
            </a:r>
            <a:r>
              <a:rPr lang="de-DE" dirty="0"/>
              <a:t> a Business 	</a:t>
            </a:r>
            <a:r>
              <a:rPr lang="de-DE" dirty="0" err="1"/>
              <a:t>Strategy</a:t>
            </a:r>
            <a:r>
              <a:rPr lang="de-DE" dirty="0"/>
              <a:t>?</a:t>
            </a:r>
          </a:p>
          <a:p>
            <a:pPr marL="0" indent="0">
              <a:buNone/>
            </a:pPr>
            <a:endParaRPr lang="de-DE" dirty="0"/>
          </a:p>
          <a:p>
            <a:pPr marL="0" indent="0">
              <a:buNone/>
            </a:pPr>
            <a:endParaRPr lang="de-DE" dirty="0"/>
          </a:p>
        </p:txBody>
      </p:sp>
      <p:sp>
        <p:nvSpPr>
          <p:cNvPr id="4" name="Foliennummernplatzhalter 3"/>
          <p:cNvSpPr>
            <a:spLocks noGrp="1"/>
          </p:cNvSpPr>
          <p:nvPr>
            <p:ph type="sldNum" sz="quarter" idx="12"/>
          </p:nvPr>
        </p:nvSpPr>
        <p:spPr>
          <a:xfrm>
            <a:off x="8143874" y="6356351"/>
            <a:ext cx="371475" cy="365125"/>
          </a:xfrm>
        </p:spPr>
        <p:txBody>
          <a:bodyPr/>
          <a:lstStyle/>
          <a:p>
            <a:pPr>
              <a:defRPr/>
            </a:pPr>
            <a:fld id="{ED2B5C15-73F6-4EB6-90D2-7C526998F89B}" type="slidenum">
              <a:rPr lang="en-US" smtClean="0"/>
              <a:pPr>
                <a:defRPr/>
              </a:pPr>
              <a:t>2</a:t>
            </a:fld>
            <a:endParaRPr lang="en-US" dirty="0"/>
          </a:p>
        </p:txBody>
      </p:sp>
    </p:spTree>
    <p:extLst>
      <p:ext uri="{BB962C8B-B14F-4D97-AF65-F5344CB8AC3E}">
        <p14:creationId xmlns:p14="http://schemas.microsoft.com/office/powerpoint/2010/main" val="1345329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365127"/>
            <a:ext cx="7886700" cy="744866"/>
          </a:xfrm>
          <a:solidFill>
            <a:schemeClr val="bg2">
              <a:lumMod val="90000"/>
            </a:schemeClr>
          </a:solidFill>
        </p:spPr>
        <p:txBody>
          <a:bodyPr/>
          <a:lstStyle/>
          <a:p>
            <a:r>
              <a:rPr lang="de-DE" dirty="0"/>
              <a:t>Business </a:t>
            </a:r>
            <a:r>
              <a:rPr lang="de-DE" dirty="0" err="1"/>
              <a:t>Strategy</a:t>
            </a:r>
            <a:r>
              <a:rPr lang="de-DE" dirty="0"/>
              <a:t> </a:t>
            </a:r>
            <a:r>
              <a:rPr lang="de-DE" dirty="0" err="1"/>
              <a:t>Introduction</a:t>
            </a:r>
            <a:endParaRPr lang="en-GB" dirty="0"/>
          </a:p>
        </p:txBody>
      </p:sp>
      <p:sp>
        <p:nvSpPr>
          <p:cNvPr id="3" name="Inhaltsplatzhalter 2"/>
          <p:cNvSpPr>
            <a:spLocks noGrp="1"/>
          </p:cNvSpPr>
          <p:nvPr>
            <p:ph idx="1"/>
          </p:nvPr>
        </p:nvSpPr>
        <p:spPr>
          <a:xfrm>
            <a:off x="457200" y="1328738"/>
            <a:ext cx="7990114" cy="4810454"/>
          </a:xfrm>
        </p:spPr>
        <p:txBody>
          <a:bodyPr/>
          <a:lstStyle/>
          <a:p>
            <a:pPr marL="0" indent="0">
              <a:buNone/>
            </a:pPr>
            <a:r>
              <a:rPr lang="de-DE" sz="2000" dirty="0"/>
              <a:t>A Business </a:t>
            </a:r>
            <a:r>
              <a:rPr lang="de-DE" sz="2000" dirty="0" err="1"/>
              <a:t>Strategy</a:t>
            </a:r>
            <a:r>
              <a:rPr lang="de-DE" sz="2000" dirty="0"/>
              <a:t> </a:t>
            </a:r>
            <a:r>
              <a:rPr lang="de-DE" sz="2000" dirty="0" err="1"/>
              <a:t>is</a:t>
            </a:r>
            <a:r>
              <a:rPr lang="de-DE" sz="2000" dirty="0"/>
              <a:t>….</a:t>
            </a:r>
            <a:endParaRPr lang="en-GB" sz="2000" dirty="0"/>
          </a:p>
          <a:p>
            <a:pPr marL="0" indent="0">
              <a:buNone/>
            </a:pPr>
            <a:r>
              <a:rPr lang="en-GB" sz="2000" dirty="0"/>
              <a:t>… a long term plan of action designed to achieve a particular goal or set of goals or objectives.</a:t>
            </a:r>
          </a:p>
          <a:p>
            <a:pPr marL="0" indent="0">
              <a:buNone/>
            </a:pPr>
            <a:endParaRPr lang="en-GB" sz="2000" dirty="0"/>
          </a:p>
          <a:p>
            <a:pPr marL="0" indent="0">
              <a:buNone/>
            </a:pPr>
            <a:r>
              <a:rPr lang="en-GB" sz="2000" dirty="0"/>
              <a:t> “… a pattern in a stream of decisions” </a:t>
            </a:r>
          </a:p>
          <a:p>
            <a:pPr marL="0" indent="0" algn="r">
              <a:buNone/>
            </a:pPr>
            <a:r>
              <a:rPr lang="en-GB" sz="2000" dirty="0"/>
              <a:t>Henry </a:t>
            </a:r>
            <a:r>
              <a:rPr lang="en-GB" sz="2000" dirty="0" err="1"/>
              <a:t>Mintzberg</a:t>
            </a:r>
            <a:endParaRPr lang="en-GB" sz="2000" dirty="0"/>
          </a:p>
          <a:p>
            <a:pPr marL="0" indent="0" algn="r">
              <a:buNone/>
            </a:pPr>
            <a:endParaRPr lang="en-GB" sz="2000" dirty="0"/>
          </a:p>
          <a:p>
            <a:pPr marL="0" indent="0">
              <a:buNone/>
            </a:pPr>
            <a:r>
              <a:rPr lang="en-GB" sz="2000" dirty="0"/>
              <a:t>“ A good strategy provides a clear </a:t>
            </a:r>
            <a:r>
              <a:rPr lang="en-GB" sz="2400" b="1" dirty="0"/>
              <a:t>roadmap</a:t>
            </a:r>
            <a:r>
              <a:rPr lang="en-GB" sz="2000" dirty="0"/>
              <a:t>, consisting of a set of guiding </a:t>
            </a:r>
            <a:r>
              <a:rPr lang="en-GB" sz="2400" b="1" dirty="0"/>
              <a:t>principles</a:t>
            </a:r>
            <a:r>
              <a:rPr lang="en-GB" sz="2000" dirty="0"/>
              <a:t> or </a:t>
            </a:r>
            <a:r>
              <a:rPr lang="en-GB" sz="2400" b="1" dirty="0"/>
              <a:t>rules</a:t>
            </a:r>
            <a:r>
              <a:rPr lang="en-GB" sz="2000" dirty="0"/>
              <a:t>, that defines the </a:t>
            </a:r>
            <a:r>
              <a:rPr lang="en-GB" sz="2400" b="1" dirty="0"/>
              <a:t>actions</a:t>
            </a:r>
            <a:r>
              <a:rPr lang="en-GB" sz="2000" dirty="0"/>
              <a:t> people in the business should take (and not take) and the things they should </a:t>
            </a:r>
            <a:r>
              <a:rPr lang="en-GB" sz="2400" b="1" dirty="0"/>
              <a:t>prioritize</a:t>
            </a:r>
            <a:r>
              <a:rPr lang="en-GB" sz="2000" dirty="0"/>
              <a:t> (and not prioritize) to achieve desired goals.”</a:t>
            </a:r>
          </a:p>
          <a:p>
            <a:pPr marL="0" indent="0" algn="r">
              <a:buNone/>
            </a:pPr>
            <a:r>
              <a:rPr lang="en-GB" sz="2000" dirty="0"/>
              <a:t> Michael Watkins</a:t>
            </a:r>
          </a:p>
        </p:txBody>
      </p:sp>
      <p:sp>
        <p:nvSpPr>
          <p:cNvPr id="4" name="Foliennummernplatzhalter 3"/>
          <p:cNvSpPr>
            <a:spLocks noGrp="1"/>
          </p:cNvSpPr>
          <p:nvPr>
            <p:ph type="sldNum" sz="quarter" idx="12"/>
          </p:nvPr>
        </p:nvSpPr>
        <p:spPr>
          <a:xfrm>
            <a:off x="8172450" y="6356351"/>
            <a:ext cx="342900" cy="365125"/>
          </a:xfrm>
        </p:spPr>
        <p:txBody>
          <a:bodyPr/>
          <a:lstStyle/>
          <a:p>
            <a:pPr>
              <a:defRPr/>
            </a:pPr>
            <a:fld id="{ED2B5C15-73F6-4EB6-90D2-7C526998F89B}" type="slidenum">
              <a:rPr lang="en-US" smtClean="0"/>
              <a:pPr>
                <a:defRPr/>
              </a:pPr>
              <a:t>3</a:t>
            </a:fld>
            <a:endParaRPr lang="en-US" dirty="0"/>
          </a:p>
        </p:txBody>
      </p:sp>
    </p:spTree>
    <p:extLst>
      <p:ext uri="{BB962C8B-B14F-4D97-AF65-F5344CB8AC3E}">
        <p14:creationId xmlns:p14="http://schemas.microsoft.com/office/powerpoint/2010/main" val="3339425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365127"/>
            <a:ext cx="7886700" cy="736596"/>
          </a:xfrm>
          <a:solidFill>
            <a:schemeClr val="bg2">
              <a:lumMod val="90000"/>
            </a:schemeClr>
          </a:solidFill>
        </p:spPr>
        <p:txBody>
          <a:bodyPr/>
          <a:lstStyle/>
          <a:p>
            <a:r>
              <a:rPr lang="de-DE" sz="3600" dirty="0" err="1"/>
              <a:t>How</a:t>
            </a:r>
            <a:r>
              <a:rPr lang="de-DE" sz="3600" dirty="0"/>
              <a:t> </a:t>
            </a:r>
            <a:r>
              <a:rPr lang="de-DE" sz="3600" dirty="0" err="1"/>
              <a:t>to</a:t>
            </a:r>
            <a:r>
              <a:rPr lang="de-DE" sz="3600" dirty="0"/>
              <a:t> </a:t>
            </a:r>
            <a:r>
              <a:rPr lang="de-DE" sz="3600" dirty="0" err="1"/>
              <a:t>develop</a:t>
            </a:r>
            <a:r>
              <a:rPr lang="de-DE" sz="3600" dirty="0"/>
              <a:t> a Business </a:t>
            </a:r>
            <a:r>
              <a:rPr lang="de-DE" sz="3600" dirty="0" err="1"/>
              <a:t>Strategy</a:t>
            </a:r>
            <a:endParaRPr lang="en-GB" sz="3600" dirty="0"/>
          </a:p>
        </p:txBody>
      </p:sp>
      <p:sp>
        <p:nvSpPr>
          <p:cNvPr id="3" name="Inhaltsplatzhalter 2"/>
          <p:cNvSpPr>
            <a:spLocks noGrp="1"/>
          </p:cNvSpPr>
          <p:nvPr>
            <p:ph idx="1"/>
          </p:nvPr>
        </p:nvSpPr>
        <p:spPr>
          <a:xfrm>
            <a:off x="628650" y="1314450"/>
            <a:ext cx="7829550" cy="4629149"/>
          </a:xfrm>
        </p:spPr>
        <p:txBody>
          <a:bodyPr/>
          <a:lstStyle/>
          <a:p>
            <a:pPr marL="514350" indent="-514350">
              <a:buFont typeface="+mj-lt"/>
              <a:buAutoNum type="arabicPeriod"/>
            </a:pPr>
            <a:r>
              <a:rPr lang="de-DE" dirty="0"/>
              <a:t>Vision Statement</a:t>
            </a:r>
          </a:p>
          <a:p>
            <a:pPr marL="514350" indent="-514350">
              <a:buFont typeface="+mj-lt"/>
              <a:buAutoNum type="arabicPeriod"/>
            </a:pPr>
            <a:r>
              <a:rPr lang="de-DE" dirty="0"/>
              <a:t>Mission Statement</a:t>
            </a:r>
          </a:p>
          <a:p>
            <a:pPr marL="514350" indent="-514350">
              <a:buFont typeface="+mj-lt"/>
              <a:buAutoNum type="arabicPeriod"/>
            </a:pPr>
            <a:r>
              <a:rPr lang="de-DE" b="1" dirty="0"/>
              <a:t>SWOT Analysis</a:t>
            </a:r>
          </a:p>
          <a:p>
            <a:pPr marL="514350" indent="-514350">
              <a:buFont typeface="+mj-lt"/>
              <a:buAutoNum type="arabicPeriod"/>
            </a:pPr>
            <a:r>
              <a:rPr lang="de-DE" dirty="0" err="1"/>
              <a:t>Balanced</a:t>
            </a:r>
            <a:r>
              <a:rPr lang="de-DE" dirty="0"/>
              <a:t> </a:t>
            </a:r>
            <a:r>
              <a:rPr lang="de-DE" dirty="0" err="1"/>
              <a:t>Scorecard</a:t>
            </a:r>
            <a:endParaRPr lang="de-DE" dirty="0"/>
          </a:p>
          <a:p>
            <a:pPr marL="514350" indent="-514350">
              <a:buFont typeface="+mj-lt"/>
              <a:buAutoNum type="arabicPeriod"/>
            </a:pPr>
            <a:r>
              <a:rPr lang="de-DE" dirty="0"/>
              <a:t>Goals / </a:t>
            </a:r>
            <a:r>
              <a:rPr lang="de-DE" dirty="0" err="1"/>
              <a:t>Objectives</a:t>
            </a:r>
            <a:endParaRPr lang="de-DE" dirty="0"/>
          </a:p>
          <a:p>
            <a:pPr marL="514350" indent="-514350">
              <a:buFont typeface="+mj-lt"/>
              <a:buAutoNum type="arabicPeriod"/>
            </a:pPr>
            <a:r>
              <a:rPr lang="de-DE" b="1" dirty="0" err="1"/>
              <a:t>Strategy</a:t>
            </a:r>
            <a:r>
              <a:rPr lang="de-DE" b="1" dirty="0"/>
              <a:t> </a:t>
            </a:r>
            <a:r>
              <a:rPr lang="de-DE" b="1" dirty="0" err="1"/>
              <a:t>Map</a:t>
            </a:r>
            <a:endParaRPr lang="de-DE" b="1" dirty="0"/>
          </a:p>
          <a:p>
            <a:pPr marL="514350" indent="-514350">
              <a:buFont typeface="+mj-lt"/>
              <a:buAutoNum type="arabicPeriod"/>
            </a:pPr>
            <a:r>
              <a:rPr lang="de-DE" b="1" dirty="0"/>
              <a:t>Key Performance </a:t>
            </a:r>
            <a:r>
              <a:rPr lang="de-DE" b="1" dirty="0" err="1"/>
              <a:t>Indicators</a:t>
            </a:r>
            <a:r>
              <a:rPr lang="de-DE" b="1" dirty="0"/>
              <a:t> (KPI)</a:t>
            </a:r>
          </a:p>
          <a:p>
            <a:pPr marL="514350" indent="-514350">
              <a:buFont typeface="+mj-lt"/>
              <a:buAutoNum type="arabicPeriod"/>
            </a:pPr>
            <a:r>
              <a:rPr lang="de-DE" dirty="0"/>
              <a:t>Dashboard </a:t>
            </a:r>
            <a:r>
              <a:rPr lang="de-DE" dirty="0" err="1"/>
              <a:t>to</a:t>
            </a:r>
            <a:r>
              <a:rPr lang="de-DE" dirty="0"/>
              <a:t> </a:t>
            </a:r>
            <a:r>
              <a:rPr lang="de-DE" dirty="0" err="1"/>
              <a:t>monitor</a:t>
            </a:r>
            <a:r>
              <a:rPr lang="de-DE" dirty="0"/>
              <a:t> KPI</a:t>
            </a:r>
          </a:p>
          <a:p>
            <a:pPr marL="514350" indent="-514350">
              <a:buFont typeface="+mj-lt"/>
              <a:buAutoNum type="arabicPeriod"/>
            </a:pPr>
            <a:endParaRPr lang="de-DE" dirty="0"/>
          </a:p>
        </p:txBody>
      </p:sp>
      <p:sp>
        <p:nvSpPr>
          <p:cNvPr id="4" name="Foliennummernplatzhalter 3"/>
          <p:cNvSpPr>
            <a:spLocks noGrp="1"/>
          </p:cNvSpPr>
          <p:nvPr>
            <p:ph type="sldNum" sz="quarter" idx="12"/>
          </p:nvPr>
        </p:nvSpPr>
        <p:spPr>
          <a:xfrm>
            <a:off x="8129588" y="6356351"/>
            <a:ext cx="385762" cy="365125"/>
          </a:xfrm>
        </p:spPr>
        <p:txBody>
          <a:bodyPr/>
          <a:lstStyle/>
          <a:p>
            <a:pPr>
              <a:defRPr/>
            </a:pPr>
            <a:fld id="{ED2B5C15-73F6-4EB6-90D2-7C526998F89B}" type="slidenum">
              <a:rPr lang="en-US" smtClean="0"/>
              <a:pPr>
                <a:defRPr/>
              </a:pPr>
              <a:t>4</a:t>
            </a:fld>
            <a:endParaRPr lang="en-US" dirty="0"/>
          </a:p>
        </p:txBody>
      </p:sp>
    </p:spTree>
    <p:extLst>
      <p:ext uri="{BB962C8B-B14F-4D97-AF65-F5344CB8AC3E}">
        <p14:creationId xmlns:p14="http://schemas.microsoft.com/office/powerpoint/2010/main" val="4217243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365126"/>
            <a:ext cx="7886700" cy="749299"/>
          </a:xfrm>
          <a:solidFill>
            <a:schemeClr val="bg2">
              <a:lumMod val="90000"/>
            </a:schemeClr>
          </a:solidFill>
        </p:spPr>
        <p:txBody>
          <a:bodyPr/>
          <a:lstStyle/>
          <a:p>
            <a:r>
              <a:rPr lang="de-DE" dirty="0"/>
              <a:t>Vision </a:t>
            </a:r>
            <a:r>
              <a:rPr lang="de-DE" dirty="0" err="1"/>
              <a:t>and</a:t>
            </a:r>
            <a:r>
              <a:rPr lang="de-DE" dirty="0"/>
              <a:t> Mission</a:t>
            </a:r>
            <a:endParaRPr lang="en-GB" dirty="0"/>
          </a:p>
        </p:txBody>
      </p:sp>
      <p:sp>
        <p:nvSpPr>
          <p:cNvPr id="3" name="Inhaltsplatzhalter 2"/>
          <p:cNvSpPr>
            <a:spLocks noGrp="1"/>
          </p:cNvSpPr>
          <p:nvPr>
            <p:ph idx="1"/>
          </p:nvPr>
        </p:nvSpPr>
        <p:spPr>
          <a:xfrm>
            <a:off x="628650" y="1657350"/>
            <a:ext cx="7886700" cy="4143375"/>
          </a:xfrm>
        </p:spPr>
        <p:txBody>
          <a:bodyPr/>
          <a:lstStyle/>
          <a:p>
            <a:r>
              <a:rPr lang="de-DE" dirty="0"/>
              <a:t>Vision</a:t>
            </a:r>
          </a:p>
          <a:p>
            <a:pPr lvl="1"/>
            <a:r>
              <a:rPr lang="en-GB" dirty="0"/>
              <a:t>describes a picture of the company's </a:t>
            </a:r>
            <a:r>
              <a:rPr lang="en-GB" b="1" dirty="0"/>
              <a:t>future</a:t>
            </a:r>
            <a:r>
              <a:rPr lang="en-GB" dirty="0"/>
              <a:t> and the direction it is headed</a:t>
            </a:r>
          </a:p>
          <a:p>
            <a:pPr lvl="1"/>
            <a:endParaRPr lang="de-DE" dirty="0"/>
          </a:p>
          <a:p>
            <a:r>
              <a:rPr lang="de-DE" dirty="0"/>
              <a:t>Mission</a:t>
            </a:r>
          </a:p>
          <a:p>
            <a:pPr lvl="1"/>
            <a:r>
              <a:rPr lang="en-GB" dirty="0"/>
              <a:t>a statement of the company's, team's or organisation's </a:t>
            </a:r>
            <a:r>
              <a:rPr lang="en-GB" b="1" dirty="0"/>
              <a:t>purpose</a:t>
            </a:r>
            <a:r>
              <a:rPr lang="en-GB" dirty="0"/>
              <a:t>. It describes what business the company is in and the customer needs it is trying to meet.</a:t>
            </a:r>
          </a:p>
        </p:txBody>
      </p:sp>
      <p:sp>
        <p:nvSpPr>
          <p:cNvPr id="4" name="Foliennummernplatzhalter 3"/>
          <p:cNvSpPr>
            <a:spLocks noGrp="1"/>
          </p:cNvSpPr>
          <p:nvPr>
            <p:ph type="sldNum" sz="quarter" idx="12"/>
          </p:nvPr>
        </p:nvSpPr>
        <p:spPr>
          <a:xfrm>
            <a:off x="8158162" y="6356351"/>
            <a:ext cx="357187" cy="365125"/>
          </a:xfrm>
        </p:spPr>
        <p:txBody>
          <a:bodyPr/>
          <a:lstStyle/>
          <a:p>
            <a:pPr>
              <a:defRPr/>
            </a:pPr>
            <a:fld id="{ED2B5C15-73F6-4EB6-90D2-7C526998F89B}" type="slidenum">
              <a:rPr lang="en-US" smtClean="0"/>
              <a:pPr>
                <a:defRPr/>
              </a:pPr>
              <a:t>5</a:t>
            </a:fld>
            <a:endParaRPr lang="en-US" dirty="0"/>
          </a:p>
        </p:txBody>
      </p:sp>
    </p:spTree>
    <p:extLst>
      <p:ext uri="{BB962C8B-B14F-4D97-AF65-F5344CB8AC3E}">
        <p14:creationId xmlns:p14="http://schemas.microsoft.com/office/powerpoint/2010/main" val="4230266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0"/>
            <a:ext cx="7886700" cy="600075"/>
          </a:xfrm>
          <a:solidFill>
            <a:schemeClr val="bg2">
              <a:lumMod val="90000"/>
            </a:schemeClr>
          </a:solidFill>
        </p:spPr>
        <p:txBody>
          <a:bodyPr/>
          <a:lstStyle/>
          <a:p>
            <a:r>
              <a:rPr lang="de-DE" dirty="0"/>
              <a:t>SWOT Analysis</a:t>
            </a:r>
            <a:endParaRPr lang="en-GB" dirty="0"/>
          </a:p>
        </p:txBody>
      </p:sp>
      <p:sp>
        <p:nvSpPr>
          <p:cNvPr id="4" name="Foliennummernplatzhalter 3"/>
          <p:cNvSpPr>
            <a:spLocks noGrp="1"/>
          </p:cNvSpPr>
          <p:nvPr>
            <p:ph type="sldNum" sz="quarter" idx="12"/>
          </p:nvPr>
        </p:nvSpPr>
        <p:spPr>
          <a:xfrm>
            <a:off x="8201024" y="6356351"/>
            <a:ext cx="314325" cy="365125"/>
          </a:xfrm>
        </p:spPr>
        <p:txBody>
          <a:bodyPr/>
          <a:lstStyle/>
          <a:p>
            <a:pPr>
              <a:defRPr/>
            </a:pPr>
            <a:fld id="{ED2B5C15-73F6-4EB6-90D2-7C526998F89B}" type="slidenum">
              <a:rPr lang="en-US" smtClean="0"/>
              <a:pPr>
                <a:defRPr/>
              </a:pPr>
              <a:t>6</a:t>
            </a:fld>
            <a:endParaRPr lang="en-US"/>
          </a:p>
        </p:txBody>
      </p:sp>
      <p:graphicFrame>
        <p:nvGraphicFramePr>
          <p:cNvPr id="6" name="Inhaltsplatzhalter 5"/>
          <p:cNvGraphicFramePr>
            <a:graphicFrameLocks noGrp="1"/>
          </p:cNvGraphicFramePr>
          <p:nvPr>
            <p:ph idx="1"/>
            <p:extLst>
              <p:ext uri="{D42A27DB-BD31-4B8C-83A1-F6EECF244321}">
                <p14:modId xmlns:p14="http://schemas.microsoft.com/office/powerpoint/2010/main" val="3415734488"/>
              </p:ext>
            </p:extLst>
          </p:nvPr>
        </p:nvGraphicFramePr>
        <p:xfrm>
          <a:off x="511176" y="600075"/>
          <a:ext cx="8447087"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44653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365127"/>
            <a:ext cx="7886700" cy="720724"/>
          </a:xfrm>
          <a:solidFill>
            <a:schemeClr val="bg2">
              <a:lumMod val="90000"/>
            </a:schemeClr>
          </a:solidFill>
        </p:spPr>
        <p:txBody>
          <a:bodyPr/>
          <a:lstStyle/>
          <a:p>
            <a:r>
              <a:rPr lang="de-DE" dirty="0"/>
              <a:t>Group Work</a:t>
            </a:r>
            <a:endParaRPr lang="en-GB" dirty="0"/>
          </a:p>
        </p:txBody>
      </p:sp>
      <p:sp>
        <p:nvSpPr>
          <p:cNvPr id="3" name="Inhaltsplatzhalter 2"/>
          <p:cNvSpPr>
            <a:spLocks noGrp="1"/>
          </p:cNvSpPr>
          <p:nvPr>
            <p:ph idx="1"/>
          </p:nvPr>
        </p:nvSpPr>
        <p:spPr>
          <a:xfrm>
            <a:off x="628650" y="1357313"/>
            <a:ext cx="7886700" cy="4819650"/>
          </a:xfrm>
        </p:spPr>
        <p:txBody>
          <a:bodyPr/>
          <a:lstStyle/>
          <a:p>
            <a:r>
              <a:rPr lang="de-DE" dirty="0"/>
              <a:t>Group 1:			</a:t>
            </a:r>
          </a:p>
          <a:p>
            <a:pPr lvl="1"/>
            <a:r>
              <a:rPr lang="de-DE" dirty="0" err="1"/>
              <a:t>Strengths</a:t>
            </a:r>
            <a:r>
              <a:rPr lang="de-DE" dirty="0"/>
              <a:t> </a:t>
            </a:r>
            <a:r>
              <a:rPr lang="de-DE" dirty="0" err="1"/>
              <a:t>and</a:t>
            </a:r>
            <a:r>
              <a:rPr lang="de-DE" dirty="0"/>
              <a:t> </a:t>
            </a:r>
            <a:r>
              <a:rPr lang="de-DE" dirty="0" err="1"/>
              <a:t>Weaknesses</a:t>
            </a:r>
            <a:endParaRPr lang="de-DE" dirty="0"/>
          </a:p>
          <a:p>
            <a:r>
              <a:rPr lang="de-DE" dirty="0"/>
              <a:t>Group 2:</a:t>
            </a:r>
          </a:p>
          <a:p>
            <a:pPr lvl="1"/>
            <a:r>
              <a:rPr lang="de-DE" dirty="0" err="1"/>
              <a:t>Opportunities</a:t>
            </a:r>
            <a:r>
              <a:rPr lang="de-DE" dirty="0"/>
              <a:t> </a:t>
            </a:r>
            <a:r>
              <a:rPr lang="de-DE" dirty="0" err="1"/>
              <a:t>and</a:t>
            </a:r>
            <a:r>
              <a:rPr lang="de-DE" dirty="0"/>
              <a:t> </a:t>
            </a:r>
            <a:r>
              <a:rPr lang="de-DE" dirty="0" err="1"/>
              <a:t>Threats</a:t>
            </a:r>
            <a:endParaRPr lang="de-DE" dirty="0"/>
          </a:p>
          <a:p>
            <a:r>
              <a:rPr lang="de-DE" dirty="0" err="1"/>
              <a:t>Discuss</a:t>
            </a:r>
            <a:r>
              <a:rPr lang="de-DE" dirty="0"/>
              <a:t> </a:t>
            </a:r>
            <a:r>
              <a:rPr lang="de-DE" dirty="0" err="1"/>
              <a:t>for</a:t>
            </a:r>
            <a:r>
              <a:rPr lang="de-DE" dirty="0"/>
              <a:t> 30 </a:t>
            </a:r>
            <a:r>
              <a:rPr lang="de-DE" dirty="0" err="1"/>
              <a:t>minutes</a:t>
            </a:r>
            <a:endParaRPr lang="de-DE" dirty="0"/>
          </a:p>
          <a:p>
            <a:pPr lvl="2"/>
            <a:r>
              <a:rPr lang="de-DE" dirty="0"/>
              <a:t>1 </a:t>
            </a:r>
            <a:r>
              <a:rPr lang="de-DE" dirty="0" err="1"/>
              <a:t>group</a:t>
            </a:r>
            <a:r>
              <a:rPr lang="de-DE" dirty="0"/>
              <a:t> </a:t>
            </a:r>
            <a:r>
              <a:rPr lang="de-DE" dirty="0" err="1"/>
              <a:t>leader</a:t>
            </a:r>
            <a:r>
              <a:rPr lang="de-DE" dirty="0"/>
              <a:t> </a:t>
            </a:r>
            <a:r>
              <a:rPr lang="de-DE" dirty="0" err="1"/>
              <a:t>to</a:t>
            </a:r>
            <a:r>
              <a:rPr lang="de-DE" dirty="0"/>
              <a:t> </a:t>
            </a:r>
            <a:r>
              <a:rPr lang="de-DE" dirty="0" err="1"/>
              <a:t>guide</a:t>
            </a:r>
            <a:r>
              <a:rPr lang="de-DE" dirty="0"/>
              <a:t> </a:t>
            </a:r>
          </a:p>
          <a:p>
            <a:pPr marL="914400" lvl="2" indent="0">
              <a:buNone/>
            </a:pPr>
            <a:r>
              <a:rPr lang="de-DE" dirty="0"/>
              <a:t>    </a:t>
            </a:r>
            <a:r>
              <a:rPr lang="de-DE" dirty="0" err="1"/>
              <a:t>discussion</a:t>
            </a:r>
            <a:r>
              <a:rPr lang="de-DE" dirty="0"/>
              <a:t> </a:t>
            </a:r>
            <a:r>
              <a:rPr lang="de-DE" dirty="0" err="1"/>
              <a:t>and</a:t>
            </a:r>
            <a:r>
              <a:rPr lang="de-DE" dirty="0"/>
              <a:t> </a:t>
            </a:r>
            <a:r>
              <a:rPr lang="de-DE" dirty="0" err="1"/>
              <a:t>present</a:t>
            </a:r>
            <a:endParaRPr lang="de-DE" dirty="0"/>
          </a:p>
          <a:p>
            <a:pPr lvl="2"/>
            <a:r>
              <a:rPr lang="de-DE" dirty="0"/>
              <a:t>1 </a:t>
            </a:r>
            <a:r>
              <a:rPr lang="de-DE" dirty="0" err="1"/>
              <a:t>secretariate</a:t>
            </a:r>
            <a:r>
              <a:rPr lang="de-DE" dirty="0"/>
              <a:t> </a:t>
            </a:r>
            <a:r>
              <a:rPr lang="de-DE" dirty="0" err="1"/>
              <a:t>to</a:t>
            </a:r>
            <a:r>
              <a:rPr lang="de-DE" dirty="0"/>
              <a:t> </a:t>
            </a:r>
            <a:r>
              <a:rPr lang="de-DE" dirty="0" err="1"/>
              <a:t>take</a:t>
            </a:r>
            <a:r>
              <a:rPr lang="de-DE" dirty="0"/>
              <a:t> </a:t>
            </a:r>
            <a:r>
              <a:rPr lang="de-DE" dirty="0" err="1"/>
              <a:t>notes</a:t>
            </a:r>
            <a:endParaRPr lang="de-DE" dirty="0"/>
          </a:p>
          <a:p>
            <a:r>
              <a:rPr lang="de-DE" dirty="0" err="1"/>
              <a:t>Presentations</a:t>
            </a:r>
            <a:endParaRPr lang="de-DE" dirty="0"/>
          </a:p>
          <a:p>
            <a:pPr lvl="2"/>
            <a:r>
              <a:rPr lang="de-DE" dirty="0" err="1"/>
              <a:t>Each</a:t>
            </a:r>
            <a:r>
              <a:rPr lang="de-DE" dirty="0"/>
              <a:t> </a:t>
            </a:r>
            <a:r>
              <a:rPr lang="de-DE" dirty="0" err="1"/>
              <a:t>group</a:t>
            </a:r>
            <a:r>
              <a:rPr lang="de-DE" dirty="0"/>
              <a:t> 10 </a:t>
            </a:r>
            <a:r>
              <a:rPr lang="de-DE" dirty="0" err="1"/>
              <a:t>minutes</a:t>
            </a:r>
            <a:endParaRPr lang="de-DE" dirty="0"/>
          </a:p>
          <a:p>
            <a:endParaRPr lang="en-GB" dirty="0"/>
          </a:p>
        </p:txBody>
      </p:sp>
      <p:sp>
        <p:nvSpPr>
          <p:cNvPr id="4" name="Foliennummernplatzhalter 3"/>
          <p:cNvSpPr>
            <a:spLocks noGrp="1"/>
          </p:cNvSpPr>
          <p:nvPr>
            <p:ph type="sldNum" sz="quarter" idx="12"/>
          </p:nvPr>
        </p:nvSpPr>
        <p:spPr>
          <a:xfrm>
            <a:off x="8143874" y="6356351"/>
            <a:ext cx="371475" cy="365125"/>
          </a:xfrm>
        </p:spPr>
        <p:txBody>
          <a:bodyPr/>
          <a:lstStyle/>
          <a:p>
            <a:pPr>
              <a:defRPr/>
            </a:pPr>
            <a:fld id="{ED2B5C15-73F6-4EB6-90D2-7C526998F89B}" type="slidenum">
              <a:rPr lang="en-US" smtClean="0"/>
              <a:pPr>
                <a:defRPr/>
              </a:pPr>
              <a:t>7</a:t>
            </a:fld>
            <a:endParaRPr lang="en-US" dirty="0"/>
          </a:p>
        </p:txBody>
      </p:sp>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35286" y="2384256"/>
            <a:ext cx="4027714" cy="2263944"/>
          </a:xfrm>
          <a:prstGeom prst="rect">
            <a:avLst/>
          </a:prstGeom>
        </p:spPr>
      </p:pic>
    </p:spTree>
    <p:extLst>
      <p:ext uri="{BB962C8B-B14F-4D97-AF65-F5344CB8AC3E}">
        <p14:creationId xmlns:p14="http://schemas.microsoft.com/office/powerpoint/2010/main" val="1375553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365126"/>
            <a:ext cx="7886700" cy="706437"/>
          </a:xfrm>
          <a:solidFill>
            <a:schemeClr val="bg2">
              <a:lumMod val="90000"/>
            </a:schemeClr>
          </a:solidFill>
        </p:spPr>
        <p:txBody>
          <a:bodyPr/>
          <a:lstStyle/>
          <a:p>
            <a:r>
              <a:rPr lang="de-DE" dirty="0" err="1"/>
              <a:t>Balanced</a:t>
            </a:r>
            <a:r>
              <a:rPr lang="de-DE" dirty="0"/>
              <a:t> </a:t>
            </a:r>
            <a:r>
              <a:rPr lang="de-DE" dirty="0" err="1"/>
              <a:t>Scorecard</a:t>
            </a:r>
            <a:endParaRPr lang="en-GB" dirty="0"/>
          </a:p>
        </p:txBody>
      </p:sp>
      <p:sp>
        <p:nvSpPr>
          <p:cNvPr id="3" name="Inhaltsplatzhalter 2"/>
          <p:cNvSpPr>
            <a:spLocks noGrp="1"/>
          </p:cNvSpPr>
          <p:nvPr>
            <p:ph idx="1"/>
          </p:nvPr>
        </p:nvSpPr>
        <p:spPr>
          <a:xfrm>
            <a:off x="628650" y="1285875"/>
            <a:ext cx="7886700" cy="4891088"/>
          </a:xfrm>
        </p:spPr>
        <p:txBody>
          <a:bodyPr/>
          <a:lstStyle/>
          <a:p>
            <a:r>
              <a:rPr lang="en-GB" sz="2800" dirty="0"/>
              <a:t>a methodology for managing a business or organisation</a:t>
            </a:r>
          </a:p>
          <a:p>
            <a:pPr marL="0" indent="0">
              <a:buNone/>
            </a:pPr>
            <a:endParaRPr lang="en-GB" sz="2800" dirty="0"/>
          </a:p>
          <a:p>
            <a:r>
              <a:rPr lang="en-GB" sz="2800" dirty="0"/>
              <a:t>looks back up the process of generating the finances of the company to find vital non financial measures</a:t>
            </a:r>
          </a:p>
          <a:p>
            <a:pPr marL="0" indent="0">
              <a:buNone/>
            </a:pPr>
            <a:endParaRPr lang="en-GB" sz="2800" dirty="0"/>
          </a:p>
          <a:p>
            <a:r>
              <a:rPr lang="de-DE" sz="2800" dirty="0"/>
              <a:t>4 </a:t>
            </a:r>
            <a:r>
              <a:rPr lang="de-DE" sz="2800" dirty="0" err="1"/>
              <a:t>Perspectives</a:t>
            </a:r>
            <a:r>
              <a:rPr lang="de-DE" sz="2800" dirty="0"/>
              <a:t>:</a:t>
            </a:r>
          </a:p>
          <a:p>
            <a:pPr lvl="1"/>
            <a:r>
              <a:rPr lang="de-DE" sz="2400" dirty="0"/>
              <a:t>Financial		 – Internal Business </a:t>
            </a:r>
            <a:r>
              <a:rPr lang="de-DE" sz="2400" dirty="0" err="1"/>
              <a:t>Processes</a:t>
            </a:r>
            <a:endParaRPr lang="de-DE" sz="2400" dirty="0"/>
          </a:p>
          <a:p>
            <a:pPr lvl="1"/>
            <a:r>
              <a:rPr lang="de-DE" sz="2400" dirty="0"/>
              <a:t>Customer / Market	 – Learning, Innovation </a:t>
            </a:r>
            <a:r>
              <a:rPr lang="de-DE" sz="2400" dirty="0" err="1"/>
              <a:t>and</a:t>
            </a:r>
            <a:r>
              <a:rPr lang="de-DE" sz="2400" dirty="0"/>
              <a:t> </a:t>
            </a:r>
          </a:p>
          <a:p>
            <a:pPr marL="457200" lvl="1" indent="0">
              <a:buNone/>
            </a:pPr>
            <a:r>
              <a:rPr lang="de-DE" sz="2400" dirty="0"/>
              <a:t>				    Growth</a:t>
            </a:r>
            <a:endParaRPr lang="en-GB" sz="2400" dirty="0"/>
          </a:p>
          <a:p>
            <a:pPr lvl="1"/>
            <a:endParaRPr lang="de-DE" sz="2400" dirty="0"/>
          </a:p>
        </p:txBody>
      </p:sp>
      <p:sp>
        <p:nvSpPr>
          <p:cNvPr id="4" name="Foliennummernplatzhalter 3"/>
          <p:cNvSpPr>
            <a:spLocks noGrp="1"/>
          </p:cNvSpPr>
          <p:nvPr>
            <p:ph type="sldNum" sz="quarter" idx="12"/>
          </p:nvPr>
        </p:nvSpPr>
        <p:spPr>
          <a:xfrm>
            <a:off x="8172450" y="6356351"/>
            <a:ext cx="342900" cy="365125"/>
          </a:xfrm>
        </p:spPr>
        <p:txBody>
          <a:bodyPr/>
          <a:lstStyle/>
          <a:p>
            <a:pPr>
              <a:defRPr/>
            </a:pPr>
            <a:fld id="{ED2B5C15-73F6-4EB6-90D2-7C526998F89B}" type="slidenum">
              <a:rPr lang="en-US" smtClean="0"/>
              <a:pPr>
                <a:defRPr/>
              </a:pPr>
              <a:t>8</a:t>
            </a:fld>
            <a:endParaRPr lang="en-US" dirty="0"/>
          </a:p>
        </p:txBody>
      </p:sp>
    </p:spTree>
    <p:extLst>
      <p:ext uri="{BB962C8B-B14F-4D97-AF65-F5344CB8AC3E}">
        <p14:creationId xmlns:p14="http://schemas.microsoft.com/office/powerpoint/2010/main" val="2059666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365127"/>
            <a:ext cx="7886700" cy="620712"/>
          </a:xfrm>
          <a:solidFill>
            <a:schemeClr val="bg2">
              <a:lumMod val="90000"/>
            </a:schemeClr>
          </a:solidFill>
        </p:spPr>
        <p:txBody>
          <a:bodyPr/>
          <a:lstStyle/>
          <a:p>
            <a:r>
              <a:rPr lang="de-DE" sz="4000" dirty="0"/>
              <a:t>Goals / </a:t>
            </a:r>
            <a:r>
              <a:rPr lang="de-DE" sz="4000" dirty="0" err="1"/>
              <a:t>Objectives</a:t>
            </a:r>
            <a:r>
              <a:rPr lang="de-DE" sz="4000" dirty="0"/>
              <a:t> </a:t>
            </a:r>
            <a:r>
              <a:rPr lang="de-DE" sz="4000" dirty="0" err="1"/>
              <a:t>for</a:t>
            </a:r>
            <a:r>
              <a:rPr lang="de-DE" sz="4000" dirty="0"/>
              <a:t> </a:t>
            </a:r>
            <a:r>
              <a:rPr lang="de-DE" sz="4000" dirty="0" err="1"/>
              <a:t>Strategy</a:t>
            </a:r>
            <a:r>
              <a:rPr lang="de-DE" sz="4000" dirty="0"/>
              <a:t> </a:t>
            </a:r>
            <a:r>
              <a:rPr lang="de-DE" sz="4000" dirty="0" err="1"/>
              <a:t>Map</a:t>
            </a:r>
            <a:endParaRPr lang="en-GB" sz="4000" dirty="0"/>
          </a:p>
        </p:txBody>
      </p:sp>
      <p:sp>
        <p:nvSpPr>
          <p:cNvPr id="3" name="Inhaltsplatzhalter 2"/>
          <p:cNvSpPr>
            <a:spLocks noGrp="1"/>
          </p:cNvSpPr>
          <p:nvPr>
            <p:ph idx="1"/>
          </p:nvPr>
        </p:nvSpPr>
        <p:spPr>
          <a:xfrm>
            <a:off x="628650" y="985839"/>
            <a:ext cx="8115300" cy="5191124"/>
          </a:xfrm>
        </p:spPr>
        <p:txBody>
          <a:bodyPr/>
          <a:lstStyle/>
          <a:p>
            <a:r>
              <a:rPr lang="en-GB" sz="2800" dirty="0"/>
              <a:t>For each perspective you establish </a:t>
            </a:r>
            <a:r>
              <a:rPr lang="en-GB" sz="2800" b="1" dirty="0"/>
              <a:t>goals</a:t>
            </a:r>
            <a:r>
              <a:rPr lang="en-GB" sz="2800" dirty="0"/>
              <a:t> or </a:t>
            </a:r>
            <a:r>
              <a:rPr lang="en-GB" sz="2800" b="1" dirty="0"/>
              <a:t>objectives</a:t>
            </a:r>
            <a:endParaRPr lang="en-GB" sz="2800" dirty="0"/>
          </a:p>
          <a:p>
            <a:r>
              <a:rPr lang="en-GB" sz="2800" dirty="0"/>
              <a:t>Form a consolidated and coherent structure or </a:t>
            </a:r>
            <a:r>
              <a:rPr lang="en-GB" sz="2800" b="1" dirty="0"/>
              <a:t>strategy map</a:t>
            </a:r>
            <a:r>
              <a:rPr lang="en-GB" sz="2800" dirty="0"/>
              <a:t> of objectives that support one another to bring the company organisation to meet their commitments to their stakeholders.</a:t>
            </a:r>
          </a:p>
          <a:p>
            <a:pPr marL="0" indent="0">
              <a:buNone/>
            </a:pPr>
            <a:endParaRPr lang="en-GB" sz="2800" dirty="0"/>
          </a:p>
          <a:p>
            <a:pPr lvl="1"/>
            <a:r>
              <a:rPr lang="en-GB" sz="2400" dirty="0"/>
              <a:t>… a drawing that enables you to </a:t>
            </a:r>
            <a:r>
              <a:rPr lang="en-GB" sz="2400" b="1" dirty="0"/>
              <a:t>link actions </a:t>
            </a:r>
            <a:r>
              <a:rPr lang="en-GB" sz="2400" dirty="0"/>
              <a:t>or objectives into a coherent, logical </a:t>
            </a:r>
            <a:r>
              <a:rPr lang="en-GB" sz="2400" b="1" dirty="0"/>
              <a:t>structure</a:t>
            </a:r>
            <a:r>
              <a:rPr lang="en-GB" sz="2400" dirty="0"/>
              <a:t> that shows the </a:t>
            </a:r>
            <a:r>
              <a:rPr lang="en-GB" sz="2400" b="1" dirty="0"/>
              <a:t>cause and effect </a:t>
            </a:r>
            <a:r>
              <a:rPr lang="en-GB" sz="2400" dirty="0"/>
              <a:t>link between your objectives or actions.</a:t>
            </a:r>
          </a:p>
        </p:txBody>
      </p:sp>
      <p:sp>
        <p:nvSpPr>
          <p:cNvPr id="4" name="Foliennummernplatzhalter 3"/>
          <p:cNvSpPr>
            <a:spLocks noGrp="1"/>
          </p:cNvSpPr>
          <p:nvPr>
            <p:ph type="sldNum" sz="quarter" idx="12"/>
          </p:nvPr>
        </p:nvSpPr>
        <p:spPr>
          <a:xfrm>
            <a:off x="8186738" y="6356351"/>
            <a:ext cx="328612" cy="365125"/>
          </a:xfrm>
        </p:spPr>
        <p:txBody>
          <a:bodyPr/>
          <a:lstStyle/>
          <a:p>
            <a:pPr>
              <a:defRPr/>
            </a:pPr>
            <a:fld id="{ED2B5C15-73F6-4EB6-90D2-7C526998F89B}" type="slidenum">
              <a:rPr lang="en-US" smtClean="0"/>
              <a:pPr>
                <a:defRPr/>
              </a:pPr>
              <a:t>9</a:t>
            </a:fld>
            <a:endParaRPr lang="en-US" dirty="0"/>
          </a:p>
        </p:txBody>
      </p:sp>
    </p:spTree>
    <p:extLst>
      <p:ext uri="{BB962C8B-B14F-4D97-AF65-F5344CB8AC3E}">
        <p14:creationId xmlns:p14="http://schemas.microsoft.com/office/powerpoint/2010/main" val="9195527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TotalTime>
  <Words>582</Words>
  <Application>Microsoft Office PowerPoint</Application>
  <PresentationFormat>On-screen Show (4:3)</PresentationFormat>
  <Paragraphs>144</Paragraphs>
  <Slides>15</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Wingdings</vt:lpstr>
      <vt:lpstr>Office Theme</vt:lpstr>
      <vt:lpstr>PowerPoint Presentation</vt:lpstr>
      <vt:lpstr>Business Strategy Introduction</vt:lpstr>
      <vt:lpstr>Business Strategy Introduction</vt:lpstr>
      <vt:lpstr>How to develop a Business Strategy</vt:lpstr>
      <vt:lpstr>Vision and Mission</vt:lpstr>
      <vt:lpstr>SWOT Analysis</vt:lpstr>
      <vt:lpstr>Group Work</vt:lpstr>
      <vt:lpstr>Balanced Scorecard</vt:lpstr>
      <vt:lpstr>Goals / Objectives for Strategy Map</vt:lpstr>
      <vt:lpstr>Example Strategy Map</vt:lpstr>
      <vt:lpstr>Group Work</vt:lpstr>
      <vt:lpstr>Key Performance Indicators (KPI)</vt:lpstr>
      <vt:lpstr>Group Work</vt:lpstr>
      <vt:lpstr>Dashboards</vt:lpstr>
      <vt:lpstr>What have we achieved today?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Linda Gwada</dc:creator>
  <cp:lastModifiedBy>ADMIN</cp:lastModifiedBy>
  <cp:revision>59</cp:revision>
  <dcterms:created xsi:type="dcterms:W3CDTF">2017-07-24T09:02:33Z</dcterms:created>
  <dcterms:modified xsi:type="dcterms:W3CDTF">2017-10-30T07:13:39Z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170993</vt:lpwstr>
  </property>
  <property fmtid="{D5CDD505-2E9C-101B-9397-08002B2CF9AE}" name="NXPowerLiteSettings" pid="3">
    <vt:lpwstr>C3000400038000</vt:lpwstr>
  </property>
  <property fmtid="{D5CDD505-2E9C-101B-9397-08002B2CF9AE}" name="NXPowerLiteVersion" pid="4">
    <vt:lpwstr>D7.1.10</vt:lpwstr>
  </property>
</Properties>
</file>